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 id="2147483663" r:id="rId2"/>
  </p:sldMasterIdLst>
  <p:notesMasterIdLst>
    <p:notesMasterId r:id="rId30"/>
  </p:notesMasterIdLst>
  <p:sldIdLst>
    <p:sldId id="2007580889" r:id="rId3"/>
    <p:sldId id="264" r:id="rId4"/>
    <p:sldId id="2007580904" r:id="rId5"/>
    <p:sldId id="2007580905" r:id="rId6"/>
    <p:sldId id="2007580906" r:id="rId7"/>
    <p:sldId id="2007580908" r:id="rId8"/>
    <p:sldId id="2007580909" r:id="rId9"/>
    <p:sldId id="2007580910" r:id="rId10"/>
    <p:sldId id="2007580890" r:id="rId11"/>
    <p:sldId id="2007580894" r:id="rId12"/>
    <p:sldId id="2007580897" r:id="rId13"/>
    <p:sldId id="2007580891" r:id="rId14"/>
    <p:sldId id="2007580919" r:id="rId15"/>
    <p:sldId id="2007580898" r:id="rId16"/>
    <p:sldId id="2007580900" r:id="rId17"/>
    <p:sldId id="2007580899" r:id="rId18"/>
    <p:sldId id="2007580911" r:id="rId19"/>
    <p:sldId id="2007580912" r:id="rId20"/>
    <p:sldId id="2007580913" r:id="rId21"/>
    <p:sldId id="2007580914" r:id="rId22"/>
    <p:sldId id="2007580915" r:id="rId23"/>
    <p:sldId id="2007580901" r:id="rId24"/>
    <p:sldId id="2007580916" r:id="rId25"/>
    <p:sldId id="2007580917" r:id="rId26"/>
    <p:sldId id="2007580918" r:id="rId27"/>
    <p:sldId id="2007580892" r:id="rId28"/>
    <p:sldId id="2007580888" r:id="rId29"/>
  </p:sldIdLst>
  <p:sldSz cx="12192000" cy="6858000"/>
  <p:notesSz cx="6858000" cy="9144000"/>
  <p:embeddedFontLst>
    <p:embeddedFont>
      <p:font typeface="Source Han Sans CN Bold" panose="02010600030101010101" charset="-122"/>
      <p:bold r:id="rId31"/>
    </p:embeddedFont>
    <p:embeddedFont>
      <p:font typeface="Consolas" panose="020B0609020204030204" pitchFamily="49" charset="0"/>
      <p:regular r:id="rId32"/>
      <p:bold r:id="rId33"/>
      <p:italic r:id="rId34"/>
      <p:boldItalic r:id="rId35"/>
    </p:embeddedFont>
    <p:embeddedFont>
      <p:font typeface="Microsoft YaHei Light" panose="020B0502040204020203" pitchFamily="34" charset="-122"/>
      <p:regular r:id="rId36"/>
    </p:embeddedFont>
    <p:embeddedFont>
      <p:font typeface="等线" panose="02010600030101010101" pitchFamily="2" charset="-122"/>
      <p:regular r:id="rId37"/>
      <p:bold r:id="rId38"/>
    </p:embeddedFont>
    <p:embeddedFont>
      <p:font typeface="等线 Light" panose="02010600030101010101" pitchFamily="2" charset="-122"/>
      <p:regular r:id="rId39"/>
    </p:embeddedFont>
    <p:embeddedFont>
      <p:font typeface="黑体" panose="02010609060101010101" pitchFamily="49" charset="-122"/>
      <p:regular r:id="rId40"/>
    </p:embeddedFont>
    <p:embeddedFont>
      <p:font typeface="微软雅黑" panose="020B0503020204020204" pitchFamily="34" charset="-122"/>
      <p:regular r:id="rId41"/>
      <p:bold r:id="rId42"/>
    </p:embeddedFont>
    <p:embeddedFont>
      <p:font typeface="微软雅黑" panose="020B0503020204020204" pitchFamily="34" charset="-122"/>
      <p:regular r:id="rId41"/>
      <p:bold r:id="rId42"/>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41" userDrawn="1">
          <p15:clr>
            <a:srgbClr val="A4A3A4"/>
          </p15:clr>
        </p15:guide>
        <p15:guide id="2" pos="3863" userDrawn="1">
          <p15:clr>
            <a:srgbClr val="A4A3A4"/>
          </p15:clr>
        </p15:guide>
        <p15:guide id="3" orient="horz" pos="3657" userDrawn="1">
          <p15:clr>
            <a:srgbClr val="A4A3A4"/>
          </p15:clr>
        </p15:guide>
        <p15:guide id="4" orient="horz" pos="3816" userDrawn="1">
          <p15:clr>
            <a:srgbClr val="A4A3A4"/>
          </p15:clr>
        </p15:guide>
        <p15:guide id="5" pos="914" userDrawn="1">
          <p15:clr>
            <a:srgbClr val="A4A3A4"/>
          </p15:clr>
        </p15:guide>
        <p15:guide id="6" orient="horz" pos="2614" userDrawn="1">
          <p15:clr>
            <a:srgbClr val="A4A3A4"/>
          </p15:clr>
        </p15:guide>
        <p15:guide id="7" orient="horz" pos="2137" userDrawn="1">
          <p15:clr>
            <a:srgbClr val="A4A3A4"/>
          </p15:clr>
        </p15:guide>
        <p15:guide id="8" orient="horz" pos="41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 仁鹏" initials="张" lastIdx="1" clrIdx="0">
    <p:extLst>
      <p:ext uri="{19B8F6BF-5375-455C-9EA6-DF929625EA0E}">
        <p15:presenceInfo xmlns:p15="http://schemas.microsoft.com/office/powerpoint/2012/main" userId="8ba339156f081c1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9BB"/>
    <a:srgbClr val="1F55FF"/>
    <a:srgbClr val="06C174"/>
    <a:srgbClr val="FDCC02"/>
    <a:srgbClr val="2B2B2B"/>
    <a:srgbClr val="050C34"/>
    <a:srgbClr val="ECECE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50" autoAdjust="0"/>
    <p:restoredTop sz="95184" autoAdjust="0"/>
  </p:normalViewPr>
  <p:slideViewPr>
    <p:cSldViewPr snapToGrid="0" snapToObjects="1" showGuides="1">
      <p:cViewPr varScale="1">
        <p:scale>
          <a:sx n="81" d="100"/>
          <a:sy n="81" d="100"/>
        </p:scale>
        <p:origin x="245" y="38"/>
      </p:cViewPr>
      <p:guideLst>
        <p:guide orient="horz" pos="2341"/>
        <p:guide pos="3863"/>
        <p:guide orient="horz" pos="3657"/>
        <p:guide orient="horz" pos="3816"/>
        <p:guide pos="914"/>
        <p:guide orient="horz" pos="2614"/>
        <p:guide orient="horz" pos="2137"/>
        <p:guide orient="horz" pos="414"/>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21D248-05DF-6447-80F2-9B185E40A7D2}" type="datetimeFigureOut">
              <a:rPr kumimoji="1" lang="zh-CN" altLang="en-US" smtClean="0"/>
              <a:t>2022/9/3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D29E37-B70D-144B-82C5-458078E28002}" type="slidenum">
              <a:rPr kumimoji="1" lang="zh-CN" altLang="en-US" smtClean="0"/>
              <a:t>‹#›</a:t>
            </a:fld>
            <a:endParaRPr kumimoji="1" lang="zh-CN" altLang="en-US"/>
          </a:p>
        </p:txBody>
      </p:sp>
    </p:spTree>
    <p:extLst>
      <p:ext uri="{BB962C8B-B14F-4D97-AF65-F5344CB8AC3E}">
        <p14:creationId xmlns:p14="http://schemas.microsoft.com/office/powerpoint/2010/main" val="16271331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1</a:t>
            </a:fld>
            <a:endParaRPr kumimoji="1" lang="zh-CN" altLang="en-US"/>
          </a:p>
        </p:txBody>
      </p:sp>
    </p:spTree>
    <p:extLst>
      <p:ext uri="{BB962C8B-B14F-4D97-AF65-F5344CB8AC3E}">
        <p14:creationId xmlns:p14="http://schemas.microsoft.com/office/powerpoint/2010/main" val="28782118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 针对课题的学习和调研分析，给出解决方案的描述（例如架构图等形式）</a:t>
            </a:r>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10</a:t>
            </a:fld>
            <a:endParaRPr kumimoji="1" lang="zh-CN" altLang="en-US"/>
          </a:p>
        </p:txBody>
      </p:sp>
    </p:spTree>
    <p:extLst>
      <p:ext uri="{BB962C8B-B14F-4D97-AF65-F5344CB8AC3E}">
        <p14:creationId xmlns:p14="http://schemas.microsoft.com/office/powerpoint/2010/main" val="4014226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 针对课题的学习和调研分析，给出解决方案的描述（例如架构图等形式）</a:t>
            </a:r>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11</a:t>
            </a:fld>
            <a:endParaRPr kumimoji="1" lang="zh-CN" altLang="en-US"/>
          </a:p>
        </p:txBody>
      </p:sp>
    </p:spTree>
    <p:extLst>
      <p:ext uri="{BB962C8B-B14F-4D97-AF65-F5344CB8AC3E}">
        <p14:creationId xmlns:p14="http://schemas.microsoft.com/office/powerpoint/2010/main" val="2004064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 </a:t>
            </a:r>
            <a:r>
              <a:rPr lang="en" altLang="zh-CN"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GLCC</a:t>
            </a: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开营以来项目课题开发进度、及取得的阶段成果</a:t>
            </a:r>
          </a:p>
          <a:p>
            <a:endParaRPr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12</a:t>
            </a:fld>
            <a:endParaRPr kumimoji="1" lang="zh-CN" altLang="en-US"/>
          </a:p>
        </p:txBody>
      </p:sp>
    </p:spTree>
    <p:extLst>
      <p:ext uri="{BB962C8B-B14F-4D97-AF65-F5344CB8AC3E}">
        <p14:creationId xmlns:p14="http://schemas.microsoft.com/office/powerpoint/2010/main" val="73946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 </a:t>
            </a:r>
            <a:r>
              <a:rPr lang="en" altLang="zh-CN"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GLCC</a:t>
            </a: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开营以来项目课题开发进度、及取得的阶段成果</a:t>
            </a:r>
          </a:p>
          <a:p>
            <a:endParaRPr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13</a:t>
            </a:fld>
            <a:endParaRPr kumimoji="1" lang="zh-CN" altLang="en-US"/>
          </a:p>
        </p:txBody>
      </p:sp>
    </p:spTree>
    <p:extLst>
      <p:ext uri="{BB962C8B-B14F-4D97-AF65-F5344CB8AC3E}">
        <p14:creationId xmlns:p14="http://schemas.microsoft.com/office/powerpoint/2010/main" val="522807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 </a:t>
            </a:r>
            <a:r>
              <a:rPr lang="en" altLang="zh-CN"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GLCC</a:t>
            </a: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开营以来项目课题开发进度、及取得的阶段成果</a:t>
            </a:r>
          </a:p>
          <a:p>
            <a:endParaRPr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14</a:t>
            </a:fld>
            <a:endParaRPr kumimoji="1" lang="zh-CN" altLang="en-US"/>
          </a:p>
        </p:txBody>
      </p:sp>
    </p:spTree>
    <p:extLst>
      <p:ext uri="{BB962C8B-B14F-4D97-AF65-F5344CB8AC3E}">
        <p14:creationId xmlns:p14="http://schemas.microsoft.com/office/powerpoint/2010/main" val="103088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 </a:t>
            </a:r>
            <a:r>
              <a:rPr lang="en" altLang="zh-CN"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GLCC</a:t>
            </a: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开营以来项目课题开发进度、及取得的阶段成果</a:t>
            </a:r>
          </a:p>
          <a:p>
            <a:endParaRPr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15</a:t>
            </a:fld>
            <a:endParaRPr kumimoji="1" lang="zh-CN" altLang="en-US"/>
          </a:p>
        </p:txBody>
      </p:sp>
    </p:spTree>
    <p:extLst>
      <p:ext uri="{BB962C8B-B14F-4D97-AF65-F5344CB8AC3E}">
        <p14:creationId xmlns:p14="http://schemas.microsoft.com/office/powerpoint/2010/main" val="9338844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 </a:t>
            </a:r>
            <a:r>
              <a:rPr lang="en" altLang="zh-CN"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GLCC</a:t>
            </a: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开营以来项目课题开发进度、及取得的阶段成果：</a:t>
            </a:r>
            <a:endParaRPr lang="en-US" altLang="zh-CN" sz="1200"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一个典型的</a:t>
            </a:r>
            <a:r>
              <a:rPr lang="en-US" altLang="zh-CN"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Linux</a:t>
            </a: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系统的运行模型是以进程为主体，</a:t>
            </a:r>
            <a:r>
              <a:rPr lang="en-US" altLang="zh-CN" sz="1200"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irq</a:t>
            </a: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和</a:t>
            </a:r>
            <a:r>
              <a:rPr lang="en-US" altLang="zh-CN" sz="1200" dirty="0" err="1">
                <a:solidFill>
                  <a:schemeClr val="tx1">
                    <a:lumMod val="85000"/>
                    <a:lumOff val="15000"/>
                  </a:schemeClr>
                </a:solidFill>
                <a:latin typeface="Microsoft YaHei Light" panose="020B0503020204020204" pitchFamily="34" charset="-122"/>
                <a:ea typeface="Microsoft YaHei Light" panose="020B0503020204020204" pitchFamily="34" charset="-122"/>
              </a:rPr>
              <a:t>softirq</a:t>
            </a: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作为突发事件来执行，其优先级高于进程切换；进程运行的两种基本状态是用户态和内核态，其中内核态包括被动调用内核的系统调用和内核主动执行的内核线程，其中系统调用过程中进程可能发生休眠、进程切换等情况，在计算系统调用时间时需要额外处理。</a:t>
            </a:r>
            <a:endParaRPr lang="en-US" altLang="zh-CN" sz="1200"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endParaRPr>
          </a:p>
          <a:p>
            <a:r>
              <a:rPr lang="zh-CN" altLang="en-US" dirty="0"/>
              <a:t>由于中断和软中断是可以在任何一个</a:t>
            </a:r>
            <a:r>
              <a:rPr lang="en-US" altLang="zh-CN" dirty="0"/>
              <a:t>CPU</a:t>
            </a:r>
            <a:r>
              <a:rPr lang="zh-CN" altLang="en-US" dirty="0"/>
              <a:t>上运行的，因此计算其时间必须考虑多核的影响，</a:t>
            </a:r>
            <a:r>
              <a:rPr lang="en-US" altLang="zh-CN" dirty="0"/>
              <a:t>…….</a:t>
            </a:r>
            <a:r>
              <a:rPr lang="zh-CN" altLang="en-US" dirty="0"/>
              <a:t>，不需要考虑进程切换的问题。</a:t>
            </a:r>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16</a:t>
            </a:fld>
            <a:endParaRPr kumimoji="1" lang="zh-CN" altLang="en-US"/>
          </a:p>
        </p:txBody>
      </p:sp>
    </p:spTree>
    <p:extLst>
      <p:ext uri="{BB962C8B-B14F-4D97-AF65-F5344CB8AC3E}">
        <p14:creationId xmlns:p14="http://schemas.microsoft.com/office/powerpoint/2010/main" val="4133834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 </a:t>
            </a:r>
            <a:r>
              <a:rPr lang="en" altLang="zh-CN"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GLCC</a:t>
            </a: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开营以来项目课题开发进度、及取得的阶段成果</a:t>
            </a:r>
          </a:p>
          <a:p>
            <a:endParaRPr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17</a:t>
            </a:fld>
            <a:endParaRPr kumimoji="1" lang="zh-CN" altLang="en-US"/>
          </a:p>
        </p:txBody>
      </p:sp>
    </p:spTree>
    <p:extLst>
      <p:ext uri="{BB962C8B-B14F-4D97-AF65-F5344CB8AC3E}">
        <p14:creationId xmlns:p14="http://schemas.microsoft.com/office/powerpoint/2010/main" val="22324279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 </a:t>
            </a:r>
            <a:r>
              <a:rPr lang="en" altLang="zh-CN"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GLCC</a:t>
            </a: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开营以来项目课题开发进度、及取得的阶段成果</a:t>
            </a:r>
          </a:p>
          <a:p>
            <a:endParaRPr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18</a:t>
            </a:fld>
            <a:endParaRPr kumimoji="1" lang="zh-CN" altLang="en-US"/>
          </a:p>
        </p:txBody>
      </p:sp>
    </p:spTree>
    <p:extLst>
      <p:ext uri="{BB962C8B-B14F-4D97-AF65-F5344CB8AC3E}">
        <p14:creationId xmlns:p14="http://schemas.microsoft.com/office/powerpoint/2010/main" val="13356295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 </a:t>
            </a:r>
            <a:r>
              <a:rPr lang="en" altLang="zh-CN"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GLCC</a:t>
            </a: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开营以来项目课题开发进度、及取得的阶段成果</a:t>
            </a:r>
          </a:p>
          <a:p>
            <a:endParaRPr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19</a:t>
            </a:fld>
            <a:endParaRPr kumimoji="1" lang="zh-CN" altLang="en-US"/>
          </a:p>
        </p:txBody>
      </p:sp>
    </p:spTree>
    <p:extLst>
      <p:ext uri="{BB962C8B-B14F-4D97-AF65-F5344CB8AC3E}">
        <p14:creationId xmlns:p14="http://schemas.microsoft.com/office/powerpoint/2010/main" val="3264211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85000"/>
                    <a:lumOff val="15000"/>
                  </a:schemeClr>
                </a:solidFill>
                <a:effectLst/>
                <a:latin typeface="Microsoft YaHei Light" panose="020B0503020204020204" pitchFamily="34" charset="-122"/>
                <a:ea typeface="Microsoft YaHei Light" panose="020B0503020204020204" pitchFamily="34" charset="-122"/>
              </a:rPr>
              <a:t> 阐述</a:t>
            </a: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课题背景及要求，</a:t>
            </a:r>
            <a:r>
              <a:rPr lang="zh-CN" altLang="en-US" sz="1200" dirty="0">
                <a:solidFill>
                  <a:schemeClr val="tx1">
                    <a:lumMod val="85000"/>
                    <a:lumOff val="15000"/>
                  </a:schemeClr>
                </a:solidFill>
                <a:effectLst/>
                <a:latin typeface="Microsoft YaHei Light" panose="020B0503020204020204" pitchFamily="34" charset="-122"/>
                <a:ea typeface="Microsoft YaHei Light" panose="020B0503020204020204" pitchFamily="34" charset="-122"/>
              </a:rPr>
              <a:t>以及个人对课题的理解</a:t>
            </a:r>
            <a:endParaRPr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2</a:t>
            </a:fld>
            <a:endParaRPr kumimoji="1" lang="zh-CN" altLang="en-US"/>
          </a:p>
        </p:txBody>
      </p:sp>
    </p:spTree>
    <p:extLst>
      <p:ext uri="{BB962C8B-B14F-4D97-AF65-F5344CB8AC3E}">
        <p14:creationId xmlns:p14="http://schemas.microsoft.com/office/powerpoint/2010/main" val="24927866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 </a:t>
            </a:r>
            <a:r>
              <a:rPr lang="en" altLang="zh-CN"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GLCC</a:t>
            </a: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开营以来项目课题开发进度、及取得的阶段成果</a:t>
            </a:r>
          </a:p>
          <a:p>
            <a:endParaRPr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20</a:t>
            </a:fld>
            <a:endParaRPr kumimoji="1" lang="zh-CN" altLang="en-US"/>
          </a:p>
        </p:txBody>
      </p:sp>
    </p:spTree>
    <p:extLst>
      <p:ext uri="{BB962C8B-B14F-4D97-AF65-F5344CB8AC3E}">
        <p14:creationId xmlns:p14="http://schemas.microsoft.com/office/powerpoint/2010/main" val="27955391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 </a:t>
            </a:r>
            <a:r>
              <a:rPr lang="en" altLang="zh-CN"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GLCC</a:t>
            </a: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开营以来项目课题开发进度、及取得的阶段成果</a:t>
            </a:r>
          </a:p>
          <a:p>
            <a:endParaRPr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21</a:t>
            </a:fld>
            <a:endParaRPr kumimoji="1" lang="zh-CN" altLang="en-US"/>
          </a:p>
        </p:txBody>
      </p:sp>
    </p:spTree>
    <p:extLst>
      <p:ext uri="{BB962C8B-B14F-4D97-AF65-F5344CB8AC3E}">
        <p14:creationId xmlns:p14="http://schemas.microsoft.com/office/powerpoint/2010/main" val="39015662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 </a:t>
            </a:r>
            <a:r>
              <a:rPr lang="en" altLang="zh-CN"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GLCC</a:t>
            </a: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开营以来项目课题开发进度、及取得的阶段成果</a:t>
            </a:r>
          </a:p>
          <a:p>
            <a:endParaRPr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22</a:t>
            </a:fld>
            <a:endParaRPr kumimoji="1" lang="zh-CN" altLang="en-US"/>
          </a:p>
        </p:txBody>
      </p:sp>
    </p:spTree>
    <p:extLst>
      <p:ext uri="{BB962C8B-B14F-4D97-AF65-F5344CB8AC3E}">
        <p14:creationId xmlns:p14="http://schemas.microsoft.com/office/powerpoint/2010/main" val="1711685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 </a:t>
            </a:r>
            <a:r>
              <a:rPr lang="en" altLang="zh-CN"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GLCC</a:t>
            </a: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开营以来项目课题开发进度、及取得的阶段成果</a:t>
            </a:r>
          </a:p>
          <a:p>
            <a:endParaRPr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23</a:t>
            </a:fld>
            <a:endParaRPr kumimoji="1" lang="zh-CN" altLang="en-US"/>
          </a:p>
        </p:txBody>
      </p:sp>
    </p:spTree>
    <p:extLst>
      <p:ext uri="{BB962C8B-B14F-4D97-AF65-F5344CB8AC3E}">
        <p14:creationId xmlns:p14="http://schemas.microsoft.com/office/powerpoint/2010/main" val="6931744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 </a:t>
            </a:r>
            <a:r>
              <a:rPr lang="en" altLang="zh-CN"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GLCC</a:t>
            </a: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开营以来项目课题开发进度、及取得的阶段成果</a:t>
            </a:r>
          </a:p>
          <a:p>
            <a:endParaRPr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24</a:t>
            </a:fld>
            <a:endParaRPr kumimoji="1" lang="zh-CN" altLang="en-US"/>
          </a:p>
        </p:txBody>
      </p:sp>
    </p:spTree>
    <p:extLst>
      <p:ext uri="{BB962C8B-B14F-4D97-AF65-F5344CB8AC3E}">
        <p14:creationId xmlns:p14="http://schemas.microsoft.com/office/powerpoint/2010/main" val="35279189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 </a:t>
            </a:r>
            <a:r>
              <a:rPr lang="en" altLang="zh-CN"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GLCC</a:t>
            </a: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开营以来项目课题开发进度、及取得的阶段成果</a:t>
            </a:r>
          </a:p>
          <a:p>
            <a:endParaRPr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25</a:t>
            </a:fld>
            <a:endParaRPr kumimoji="1" lang="zh-CN" altLang="en-US"/>
          </a:p>
        </p:txBody>
      </p:sp>
    </p:spTree>
    <p:extLst>
      <p:ext uri="{BB962C8B-B14F-4D97-AF65-F5344CB8AC3E}">
        <p14:creationId xmlns:p14="http://schemas.microsoft.com/office/powerpoint/2010/main" val="38617359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GLCC</a:t>
            </a: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下半阶段个人的工作计划，下一步的编码任务、预计课题完成时间等</a:t>
            </a:r>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26</a:t>
            </a:fld>
            <a:endParaRPr kumimoji="1" lang="zh-CN" altLang="en-US"/>
          </a:p>
        </p:txBody>
      </p:sp>
    </p:spTree>
    <p:extLst>
      <p:ext uri="{BB962C8B-B14F-4D97-AF65-F5344CB8AC3E}">
        <p14:creationId xmlns:p14="http://schemas.microsoft.com/office/powerpoint/2010/main" val="2579851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27</a:t>
            </a:fld>
            <a:endParaRPr kumimoji="1" lang="zh-CN" altLang="en-US"/>
          </a:p>
        </p:txBody>
      </p:sp>
    </p:spTree>
    <p:extLst>
      <p:ext uri="{BB962C8B-B14F-4D97-AF65-F5344CB8AC3E}">
        <p14:creationId xmlns:p14="http://schemas.microsoft.com/office/powerpoint/2010/main" val="2800862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85000"/>
                    <a:lumOff val="15000"/>
                  </a:schemeClr>
                </a:solidFill>
                <a:effectLst/>
                <a:latin typeface="Microsoft YaHei Light" panose="020B0503020204020204" pitchFamily="34" charset="-122"/>
                <a:ea typeface="Microsoft YaHei Light" panose="020B0503020204020204" pitchFamily="34" charset="-122"/>
              </a:rPr>
              <a:t> 阐述</a:t>
            </a: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课题背景及要求，</a:t>
            </a:r>
            <a:r>
              <a:rPr lang="zh-CN" altLang="en-US" sz="1200" dirty="0">
                <a:solidFill>
                  <a:schemeClr val="tx1">
                    <a:lumMod val="85000"/>
                    <a:lumOff val="15000"/>
                  </a:schemeClr>
                </a:solidFill>
                <a:effectLst/>
                <a:latin typeface="Microsoft YaHei Light" panose="020B0503020204020204" pitchFamily="34" charset="-122"/>
                <a:ea typeface="Microsoft YaHei Light" panose="020B0503020204020204" pitchFamily="34" charset="-122"/>
              </a:rPr>
              <a:t>以及个人对课题的理解</a:t>
            </a:r>
            <a:endParaRPr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3</a:t>
            </a:fld>
            <a:endParaRPr kumimoji="1" lang="zh-CN" altLang="en-US"/>
          </a:p>
        </p:txBody>
      </p:sp>
    </p:spTree>
    <p:extLst>
      <p:ext uri="{BB962C8B-B14F-4D97-AF65-F5344CB8AC3E}">
        <p14:creationId xmlns:p14="http://schemas.microsoft.com/office/powerpoint/2010/main" val="23395818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85000"/>
                    <a:lumOff val="15000"/>
                  </a:schemeClr>
                </a:solidFill>
                <a:effectLst/>
                <a:latin typeface="Microsoft YaHei Light" panose="020B0503020204020204" pitchFamily="34" charset="-122"/>
                <a:ea typeface="Microsoft YaHei Light" panose="020B0503020204020204" pitchFamily="34" charset="-122"/>
              </a:rPr>
              <a:t>演示一下，最终展示目录结构</a:t>
            </a: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9D29E37-B70D-144B-82C5-458078E28002}" type="slidenum">
              <a:rPr kumimoji="1"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829520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85000"/>
                    <a:lumOff val="15000"/>
                  </a:schemeClr>
                </a:solidFill>
                <a:effectLst/>
                <a:latin typeface="Microsoft YaHei Light" panose="020B0503020204020204" pitchFamily="34" charset="-122"/>
                <a:ea typeface="Microsoft YaHei Light" panose="020B0503020204020204" pitchFamily="34" charset="-122"/>
              </a:rPr>
              <a:t>演示程序的执行</a:t>
            </a:r>
            <a:endParaRPr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5</a:t>
            </a:fld>
            <a:endParaRPr kumimoji="1" lang="zh-CN" altLang="en-US"/>
          </a:p>
        </p:txBody>
      </p:sp>
    </p:spTree>
    <p:extLst>
      <p:ext uri="{BB962C8B-B14F-4D97-AF65-F5344CB8AC3E}">
        <p14:creationId xmlns:p14="http://schemas.microsoft.com/office/powerpoint/2010/main" val="4321252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85000"/>
                    <a:lumOff val="15000"/>
                  </a:schemeClr>
                </a:solidFill>
                <a:effectLst/>
                <a:latin typeface="Microsoft YaHei Light" panose="020B0503020204020204" pitchFamily="34" charset="-122"/>
                <a:ea typeface="Microsoft YaHei Light" panose="020B0503020204020204" pitchFamily="34" charset="-122"/>
              </a:rPr>
              <a:t> 阐述</a:t>
            </a: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课题背景及要求，</a:t>
            </a:r>
            <a:r>
              <a:rPr lang="zh-CN" altLang="en-US" sz="1200" dirty="0">
                <a:solidFill>
                  <a:schemeClr val="tx1">
                    <a:lumMod val="85000"/>
                    <a:lumOff val="15000"/>
                  </a:schemeClr>
                </a:solidFill>
                <a:effectLst/>
                <a:latin typeface="Microsoft YaHei Light" panose="020B0503020204020204" pitchFamily="34" charset="-122"/>
                <a:ea typeface="Microsoft YaHei Light" panose="020B0503020204020204" pitchFamily="34" charset="-122"/>
              </a:rPr>
              <a:t>以及个人对课题的理解</a:t>
            </a:r>
            <a:endParaRPr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6</a:t>
            </a:fld>
            <a:endParaRPr kumimoji="1" lang="zh-CN" altLang="en-US"/>
          </a:p>
        </p:txBody>
      </p:sp>
    </p:spTree>
    <p:extLst>
      <p:ext uri="{BB962C8B-B14F-4D97-AF65-F5344CB8AC3E}">
        <p14:creationId xmlns:p14="http://schemas.microsoft.com/office/powerpoint/2010/main" val="159366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85000"/>
                    <a:lumOff val="15000"/>
                  </a:schemeClr>
                </a:solidFill>
                <a:effectLst/>
                <a:latin typeface="Microsoft YaHei Light" panose="020B0503020204020204" pitchFamily="34" charset="-122"/>
                <a:ea typeface="Microsoft YaHei Light" panose="020B0503020204020204" pitchFamily="34" charset="-122"/>
              </a:rPr>
              <a:t> 阐述</a:t>
            </a: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课题背景及要求，</a:t>
            </a:r>
            <a:r>
              <a:rPr lang="zh-CN" altLang="en-US" sz="1200" dirty="0">
                <a:solidFill>
                  <a:schemeClr val="tx1">
                    <a:lumMod val="85000"/>
                    <a:lumOff val="15000"/>
                  </a:schemeClr>
                </a:solidFill>
                <a:effectLst/>
                <a:latin typeface="Microsoft YaHei Light" panose="020B0503020204020204" pitchFamily="34" charset="-122"/>
                <a:ea typeface="Microsoft YaHei Light" panose="020B0503020204020204" pitchFamily="34" charset="-122"/>
              </a:rPr>
              <a:t>以及个人对课题的理解</a:t>
            </a:r>
            <a:endParaRPr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7</a:t>
            </a:fld>
            <a:endParaRPr kumimoji="1" lang="zh-CN" altLang="en-US"/>
          </a:p>
        </p:txBody>
      </p:sp>
    </p:spTree>
    <p:extLst>
      <p:ext uri="{BB962C8B-B14F-4D97-AF65-F5344CB8AC3E}">
        <p14:creationId xmlns:p14="http://schemas.microsoft.com/office/powerpoint/2010/main" val="1060929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tx1">
                    <a:lumMod val="85000"/>
                    <a:lumOff val="15000"/>
                  </a:schemeClr>
                </a:solidFill>
                <a:effectLst/>
                <a:latin typeface="Microsoft YaHei Light" panose="020B0503020204020204" pitchFamily="34" charset="-122"/>
                <a:ea typeface="Microsoft YaHei Light" panose="020B0503020204020204" pitchFamily="34" charset="-122"/>
              </a:rPr>
              <a:t> 阐述</a:t>
            </a: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课题背景及要求，</a:t>
            </a:r>
            <a:r>
              <a:rPr lang="zh-CN" altLang="en-US" sz="1200" dirty="0">
                <a:solidFill>
                  <a:schemeClr val="tx1">
                    <a:lumMod val="85000"/>
                    <a:lumOff val="15000"/>
                  </a:schemeClr>
                </a:solidFill>
                <a:effectLst/>
                <a:latin typeface="Microsoft YaHei Light" panose="020B0503020204020204" pitchFamily="34" charset="-122"/>
                <a:ea typeface="Microsoft YaHei Light" panose="020B0503020204020204" pitchFamily="34" charset="-122"/>
              </a:rPr>
              <a:t>以及个人对课题的理解</a:t>
            </a:r>
            <a:endParaRPr lang="zh-CN" altLang="en-US" dirty="0"/>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8</a:t>
            </a:fld>
            <a:endParaRPr kumimoji="1" lang="zh-CN" altLang="en-US"/>
          </a:p>
        </p:txBody>
      </p:sp>
    </p:spTree>
    <p:extLst>
      <p:ext uri="{BB962C8B-B14F-4D97-AF65-F5344CB8AC3E}">
        <p14:creationId xmlns:p14="http://schemas.microsoft.com/office/powerpoint/2010/main" val="2749545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85000"/>
                    <a:lumOff val="15000"/>
                  </a:schemeClr>
                </a:solidFill>
                <a:latin typeface="Microsoft YaHei Light" panose="020B0503020204020204" pitchFamily="34" charset="-122"/>
                <a:ea typeface="Microsoft YaHei Light" panose="020B0503020204020204" pitchFamily="34" charset="-122"/>
              </a:rPr>
              <a:t> 针对课题的学习和调研分析，给出解决方案的描述（例如架构图等形式）</a:t>
            </a:r>
          </a:p>
        </p:txBody>
      </p:sp>
      <p:sp>
        <p:nvSpPr>
          <p:cNvPr id="4" name="灯片编号占位符 3"/>
          <p:cNvSpPr>
            <a:spLocks noGrp="1"/>
          </p:cNvSpPr>
          <p:nvPr>
            <p:ph type="sldNum" sz="quarter" idx="5"/>
          </p:nvPr>
        </p:nvSpPr>
        <p:spPr/>
        <p:txBody>
          <a:bodyPr/>
          <a:lstStyle/>
          <a:p>
            <a:fld id="{49D29E37-B70D-144B-82C5-458078E28002}" type="slidenum">
              <a:rPr kumimoji="1" lang="zh-CN" altLang="en-US" smtClean="0"/>
              <a:t>9</a:t>
            </a:fld>
            <a:endParaRPr kumimoji="1" lang="zh-CN" altLang="en-US"/>
          </a:p>
        </p:txBody>
      </p:sp>
    </p:spTree>
    <p:extLst>
      <p:ext uri="{BB962C8B-B14F-4D97-AF65-F5344CB8AC3E}">
        <p14:creationId xmlns:p14="http://schemas.microsoft.com/office/powerpoint/2010/main" val="669071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7C60F-5A9A-E753-5F1B-38DB73C3B39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72FD3C36-A5CD-9688-AE9A-F02AFCEF81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4B6FC1CE-45BE-E248-2C4A-3588923BC1A0}"/>
              </a:ext>
            </a:extLst>
          </p:cNvPr>
          <p:cNvSpPr>
            <a:spLocks noGrp="1"/>
          </p:cNvSpPr>
          <p:nvPr>
            <p:ph type="dt" sz="half" idx="10"/>
          </p:nvPr>
        </p:nvSpPr>
        <p:spPr/>
        <p:txBody>
          <a:bodyPr/>
          <a:lstStyle/>
          <a:p>
            <a:fld id="{F44D1FB7-6EE4-0340-943A-874CE9C9D315}" type="datetimeFigureOut">
              <a:rPr kumimoji="1" lang="zh-CN" altLang="en-US" smtClean="0"/>
              <a:t>2022/9/3</a:t>
            </a:fld>
            <a:endParaRPr kumimoji="1" lang="zh-CN" altLang="en-US"/>
          </a:p>
        </p:txBody>
      </p:sp>
      <p:sp>
        <p:nvSpPr>
          <p:cNvPr id="5" name="页脚占位符 4">
            <a:extLst>
              <a:ext uri="{FF2B5EF4-FFF2-40B4-BE49-F238E27FC236}">
                <a16:creationId xmlns:a16="http://schemas.microsoft.com/office/drawing/2014/main" id="{2310CD07-A9CD-5948-31EA-98319EA8A84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A320F73-4C33-BFFD-F890-1375F178762C}"/>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3965702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26811A-4C2A-72B4-FD4B-8344E91007EF}"/>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9AB4C30-68AA-01D9-155F-218C538C1668}"/>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A93E7E1-0B68-5ADC-B041-AFDC1D729DF8}"/>
              </a:ext>
            </a:extLst>
          </p:cNvPr>
          <p:cNvSpPr>
            <a:spLocks noGrp="1"/>
          </p:cNvSpPr>
          <p:nvPr>
            <p:ph type="dt" sz="half" idx="10"/>
          </p:nvPr>
        </p:nvSpPr>
        <p:spPr/>
        <p:txBody>
          <a:bodyPr/>
          <a:lstStyle/>
          <a:p>
            <a:fld id="{F44D1FB7-6EE4-0340-943A-874CE9C9D315}" type="datetimeFigureOut">
              <a:rPr kumimoji="1" lang="zh-CN" altLang="en-US" smtClean="0"/>
              <a:t>2022/9/3</a:t>
            </a:fld>
            <a:endParaRPr kumimoji="1" lang="zh-CN" altLang="en-US"/>
          </a:p>
        </p:txBody>
      </p:sp>
      <p:sp>
        <p:nvSpPr>
          <p:cNvPr id="5" name="页脚占位符 4">
            <a:extLst>
              <a:ext uri="{FF2B5EF4-FFF2-40B4-BE49-F238E27FC236}">
                <a16:creationId xmlns:a16="http://schemas.microsoft.com/office/drawing/2014/main" id="{F85B80DF-1C70-5843-D1F2-34CCB0BB3AB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BCB9DEF1-5859-50A4-003D-B40D6357A7C6}"/>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2703854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1CD0DA4-9192-6A48-2E1D-F5AB7E72DC4E}"/>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CF8CE00F-6218-4475-3BBB-6ACACEC1DF70}"/>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96E3AAF0-A44A-87A2-460C-177C185F47B2}"/>
              </a:ext>
            </a:extLst>
          </p:cNvPr>
          <p:cNvSpPr>
            <a:spLocks noGrp="1"/>
          </p:cNvSpPr>
          <p:nvPr>
            <p:ph type="dt" sz="half" idx="10"/>
          </p:nvPr>
        </p:nvSpPr>
        <p:spPr/>
        <p:txBody>
          <a:bodyPr/>
          <a:lstStyle/>
          <a:p>
            <a:fld id="{F44D1FB7-6EE4-0340-943A-874CE9C9D315}" type="datetimeFigureOut">
              <a:rPr kumimoji="1" lang="zh-CN" altLang="en-US" smtClean="0"/>
              <a:t>2022/9/3</a:t>
            </a:fld>
            <a:endParaRPr kumimoji="1" lang="zh-CN" altLang="en-US"/>
          </a:p>
        </p:txBody>
      </p:sp>
      <p:sp>
        <p:nvSpPr>
          <p:cNvPr id="5" name="页脚占位符 4">
            <a:extLst>
              <a:ext uri="{FF2B5EF4-FFF2-40B4-BE49-F238E27FC236}">
                <a16:creationId xmlns:a16="http://schemas.microsoft.com/office/drawing/2014/main" id="{919B6D51-AB29-5202-2498-4619B3F50BB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BD4D5FC-54AD-EE22-C34F-9E57F919FCD4}"/>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9512755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57C60F-5A9A-E753-5F1B-38DB73C3B39E}"/>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72FD3C36-A5CD-9688-AE9A-F02AFCEF81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4B6FC1CE-45BE-E248-2C4A-3588923BC1A0}"/>
              </a:ext>
            </a:extLst>
          </p:cNvPr>
          <p:cNvSpPr>
            <a:spLocks noGrp="1"/>
          </p:cNvSpPr>
          <p:nvPr>
            <p:ph type="dt" sz="half" idx="10"/>
          </p:nvPr>
        </p:nvSpPr>
        <p:spPr/>
        <p:txBody>
          <a:bodyPr/>
          <a:lstStyle/>
          <a:p>
            <a:fld id="{F44D1FB7-6EE4-0340-943A-874CE9C9D315}" type="datetimeFigureOut">
              <a:rPr kumimoji="1" lang="zh-CN" altLang="en-US" smtClean="0"/>
              <a:t>2022/9/3</a:t>
            </a:fld>
            <a:endParaRPr kumimoji="1" lang="zh-CN" altLang="en-US"/>
          </a:p>
        </p:txBody>
      </p:sp>
      <p:sp>
        <p:nvSpPr>
          <p:cNvPr id="5" name="页脚占位符 4">
            <a:extLst>
              <a:ext uri="{FF2B5EF4-FFF2-40B4-BE49-F238E27FC236}">
                <a16:creationId xmlns:a16="http://schemas.microsoft.com/office/drawing/2014/main" id="{2310CD07-A9CD-5948-31EA-98319EA8A842}"/>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6A320F73-4C33-BFFD-F890-1375F178762C}"/>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486865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AE5F03-5478-437A-576B-382E08593838}"/>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C702042C-F504-825D-D9E2-56041C062EE9}"/>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EA5B85C0-44B3-FFA8-5A44-0A6CC6D68A4C}"/>
              </a:ext>
            </a:extLst>
          </p:cNvPr>
          <p:cNvSpPr>
            <a:spLocks noGrp="1"/>
          </p:cNvSpPr>
          <p:nvPr>
            <p:ph type="dt" sz="half" idx="10"/>
          </p:nvPr>
        </p:nvSpPr>
        <p:spPr/>
        <p:txBody>
          <a:bodyPr/>
          <a:lstStyle/>
          <a:p>
            <a:fld id="{F44D1FB7-6EE4-0340-943A-874CE9C9D315}" type="datetimeFigureOut">
              <a:rPr kumimoji="1" lang="zh-CN" altLang="en-US" smtClean="0"/>
              <a:t>2022/9/3</a:t>
            </a:fld>
            <a:endParaRPr kumimoji="1" lang="zh-CN" altLang="en-US"/>
          </a:p>
        </p:txBody>
      </p:sp>
      <p:sp>
        <p:nvSpPr>
          <p:cNvPr id="5" name="页脚占位符 4">
            <a:extLst>
              <a:ext uri="{FF2B5EF4-FFF2-40B4-BE49-F238E27FC236}">
                <a16:creationId xmlns:a16="http://schemas.microsoft.com/office/drawing/2014/main" id="{6C717341-FB99-FD67-DFED-F4EC8CC307D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28E945DB-65D7-23BC-D8D8-E6B95128A8FE}"/>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36741198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7C9431-9B98-BF08-4F21-A72B31630B02}"/>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F57CEDF9-6F7F-54F8-E9E4-E58A5DD923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51761BE5-E178-3AD9-CDB2-1D4D1113F9CF}"/>
              </a:ext>
            </a:extLst>
          </p:cNvPr>
          <p:cNvSpPr>
            <a:spLocks noGrp="1"/>
          </p:cNvSpPr>
          <p:nvPr>
            <p:ph type="dt" sz="half" idx="10"/>
          </p:nvPr>
        </p:nvSpPr>
        <p:spPr/>
        <p:txBody>
          <a:bodyPr/>
          <a:lstStyle/>
          <a:p>
            <a:fld id="{F44D1FB7-6EE4-0340-943A-874CE9C9D315}" type="datetimeFigureOut">
              <a:rPr kumimoji="1" lang="zh-CN" altLang="en-US" smtClean="0"/>
              <a:t>2022/9/3</a:t>
            </a:fld>
            <a:endParaRPr kumimoji="1" lang="zh-CN" altLang="en-US"/>
          </a:p>
        </p:txBody>
      </p:sp>
      <p:sp>
        <p:nvSpPr>
          <p:cNvPr id="5" name="页脚占位符 4">
            <a:extLst>
              <a:ext uri="{FF2B5EF4-FFF2-40B4-BE49-F238E27FC236}">
                <a16:creationId xmlns:a16="http://schemas.microsoft.com/office/drawing/2014/main" id="{7FB71327-046E-94BF-3D19-1AA9AB127418}"/>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78FA881B-54FF-1713-077A-7647B746F0CC}"/>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3101845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9D52C8-5AC4-3B5E-D451-47ADEC3177A2}"/>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D50B872D-C877-0B06-A226-80DACC36A297}"/>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3E5F16BD-C627-B654-AE5F-5F8F342FF36E}"/>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59534364-B4AC-D305-2FA6-5DD0FC5FE375}"/>
              </a:ext>
            </a:extLst>
          </p:cNvPr>
          <p:cNvSpPr>
            <a:spLocks noGrp="1"/>
          </p:cNvSpPr>
          <p:nvPr>
            <p:ph type="dt" sz="half" idx="10"/>
          </p:nvPr>
        </p:nvSpPr>
        <p:spPr/>
        <p:txBody>
          <a:bodyPr/>
          <a:lstStyle/>
          <a:p>
            <a:fld id="{F44D1FB7-6EE4-0340-943A-874CE9C9D315}" type="datetimeFigureOut">
              <a:rPr kumimoji="1" lang="zh-CN" altLang="en-US" smtClean="0"/>
              <a:t>2022/9/3</a:t>
            </a:fld>
            <a:endParaRPr kumimoji="1" lang="zh-CN" altLang="en-US"/>
          </a:p>
        </p:txBody>
      </p:sp>
      <p:sp>
        <p:nvSpPr>
          <p:cNvPr id="6" name="页脚占位符 5">
            <a:extLst>
              <a:ext uri="{FF2B5EF4-FFF2-40B4-BE49-F238E27FC236}">
                <a16:creationId xmlns:a16="http://schemas.microsoft.com/office/drawing/2014/main" id="{CBF51590-B5B9-06DA-57EC-A226BD76EBE6}"/>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DB10BCD-F5D8-4E3A-5EA5-C45CA1691DE1}"/>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91594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00843F-F2EE-AB79-C8AC-67CEEEFAA8D8}"/>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FEDF3EC4-42F2-EA64-E952-CFCDBBBCE3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A2C6255F-1664-4A39-33A3-60A80AEB3620}"/>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5DE4D0A1-E5B9-1A9F-8726-62D5E69F61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C4682728-6EC9-7564-2EE1-C1B4735605C8}"/>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A6207D2D-6823-1CDA-A0AB-88CFD691999F}"/>
              </a:ext>
            </a:extLst>
          </p:cNvPr>
          <p:cNvSpPr>
            <a:spLocks noGrp="1"/>
          </p:cNvSpPr>
          <p:nvPr>
            <p:ph type="dt" sz="half" idx="10"/>
          </p:nvPr>
        </p:nvSpPr>
        <p:spPr/>
        <p:txBody>
          <a:bodyPr/>
          <a:lstStyle/>
          <a:p>
            <a:fld id="{F44D1FB7-6EE4-0340-943A-874CE9C9D315}" type="datetimeFigureOut">
              <a:rPr kumimoji="1" lang="zh-CN" altLang="en-US" smtClean="0"/>
              <a:t>2022/9/3</a:t>
            </a:fld>
            <a:endParaRPr kumimoji="1" lang="zh-CN" altLang="en-US"/>
          </a:p>
        </p:txBody>
      </p:sp>
      <p:sp>
        <p:nvSpPr>
          <p:cNvPr id="8" name="页脚占位符 7">
            <a:extLst>
              <a:ext uri="{FF2B5EF4-FFF2-40B4-BE49-F238E27FC236}">
                <a16:creationId xmlns:a16="http://schemas.microsoft.com/office/drawing/2014/main" id="{1BC9BAE2-7E1C-2229-5CB5-08DCB9E8F61C}"/>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71DE615B-7824-F56B-A049-19B2F3D3F518}"/>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40785920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03AEB8-7581-C50F-0788-A486A2554FFB}"/>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82976E15-C5A6-C483-7C5C-E7041F38547F}"/>
              </a:ext>
            </a:extLst>
          </p:cNvPr>
          <p:cNvSpPr>
            <a:spLocks noGrp="1"/>
          </p:cNvSpPr>
          <p:nvPr>
            <p:ph type="dt" sz="half" idx="10"/>
          </p:nvPr>
        </p:nvSpPr>
        <p:spPr/>
        <p:txBody>
          <a:bodyPr/>
          <a:lstStyle/>
          <a:p>
            <a:fld id="{F44D1FB7-6EE4-0340-943A-874CE9C9D315}" type="datetimeFigureOut">
              <a:rPr kumimoji="1" lang="zh-CN" altLang="en-US" smtClean="0"/>
              <a:t>2022/9/3</a:t>
            </a:fld>
            <a:endParaRPr kumimoji="1" lang="zh-CN" altLang="en-US"/>
          </a:p>
        </p:txBody>
      </p:sp>
      <p:sp>
        <p:nvSpPr>
          <p:cNvPr id="4" name="页脚占位符 3">
            <a:extLst>
              <a:ext uri="{FF2B5EF4-FFF2-40B4-BE49-F238E27FC236}">
                <a16:creationId xmlns:a16="http://schemas.microsoft.com/office/drawing/2014/main" id="{C871D5AF-4076-9E13-65B6-3BD3C93D0F23}"/>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0C4BD7C7-CA5C-6457-55BB-E60EAF92D529}"/>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19768573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68C05EF-D2CB-6220-100A-9BDCD668D953}"/>
              </a:ext>
            </a:extLst>
          </p:cNvPr>
          <p:cNvSpPr>
            <a:spLocks noGrp="1"/>
          </p:cNvSpPr>
          <p:nvPr>
            <p:ph type="dt" sz="half" idx="10"/>
          </p:nvPr>
        </p:nvSpPr>
        <p:spPr/>
        <p:txBody>
          <a:bodyPr/>
          <a:lstStyle/>
          <a:p>
            <a:fld id="{F44D1FB7-6EE4-0340-943A-874CE9C9D315}" type="datetimeFigureOut">
              <a:rPr kumimoji="1" lang="zh-CN" altLang="en-US" smtClean="0"/>
              <a:t>2022/9/3</a:t>
            </a:fld>
            <a:endParaRPr kumimoji="1" lang="zh-CN" altLang="en-US"/>
          </a:p>
        </p:txBody>
      </p:sp>
      <p:sp>
        <p:nvSpPr>
          <p:cNvPr id="3" name="页脚占位符 2">
            <a:extLst>
              <a:ext uri="{FF2B5EF4-FFF2-40B4-BE49-F238E27FC236}">
                <a16:creationId xmlns:a16="http://schemas.microsoft.com/office/drawing/2014/main" id="{5D68392E-24F3-1236-17DD-0D99AB1564CD}"/>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C5E7767F-2C9C-94F3-5025-D899BD76B750}"/>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2164146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AC604-C262-DC26-8D9F-DECE191C8265}"/>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B465C2E8-5D4B-2E6D-D0A2-7026510072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6AB103A3-73E0-B2D9-DEE0-E31A714236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59B3834A-ED8C-B7A2-8FA3-42D4E0097B3C}"/>
              </a:ext>
            </a:extLst>
          </p:cNvPr>
          <p:cNvSpPr>
            <a:spLocks noGrp="1"/>
          </p:cNvSpPr>
          <p:nvPr>
            <p:ph type="dt" sz="half" idx="10"/>
          </p:nvPr>
        </p:nvSpPr>
        <p:spPr/>
        <p:txBody>
          <a:bodyPr/>
          <a:lstStyle/>
          <a:p>
            <a:fld id="{F44D1FB7-6EE4-0340-943A-874CE9C9D315}" type="datetimeFigureOut">
              <a:rPr kumimoji="1" lang="zh-CN" altLang="en-US" smtClean="0"/>
              <a:t>2022/9/3</a:t>
            </a:fld>
            <a:endParaRPr kumimoji="1" lang="zh-CN" altLang="en-US"/>
          </a:p>
        </p:txBody>
      </p:sp>
      <p:sp>
        <p:nvSpPr>
          <p:cNvPr id="6" name="页脚占位符 5">
            <a:extLst>
              <a:ext uri="{FF2B5EF4-FFF2-40B4-BE49-F238E27FC236}">
                <a16:creationId xmlns:a16="http://schemas.microsoft.com/office/drawing/2014/main" id="{11132B3E-AF39-D16C-7517-FA393F13BCC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C49ACB8C-FFC3-B74B-F7DD-34200257AB6A}"/>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277198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25B22F-BEEC-57F8-352E-F5BCA1CE782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E4394EC8-9136-52A7-5E63-550DECDD8D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7A48DB34-ACA0-1F2F-C30D-FDE8DEE6F6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230969B5-82CD-F3C3-83E1-1C6701111C7C}"/>
              </a:ext>
            </a:extLst>
          </p:cNvPr>
          <p:cNvSpPr>
            <a:spLocks noGrp="1"/>
          </p:cNvSpPr>
          <p:nvPr>
            <p:ph type="dt" sz="half" idx="10"/>
          </p:nvPr>
        </p:nvSpPr>
        <p:spPr/>
        <p:txBody>
          <a:bodyPr/>
          <a:lstStyle/>
          <a:p>
            <a:fld id="{F44D1FB7-6EE4-0340-943A-874CE9C9D315}" type="datetimeFigureOut">
              <a:rPr kumimoji="1" lang="zh-CN" altLang="en-US" smtClean="0"/>
              <a:t>2022/9/3</a:t>
            </a:fld>
            <a:endParaRPr kumimoji="1" lang="zh-CN" altLang="en-US"/>
          </a:p>
        </p:txBody>
      </p:sp>
      <p:sp>
        <p:nvSpPr>
          <p:cNvPr id="6" name="页脚占位符 5">
            <a:extLst>
              <a:ext uri="{FF2B5EF4-FFF2-40B4-BE49-F238E27FC236}">
                <a16:creationId xmlns:a16="http://schemas.microsoft.com/office/drawing/2014/main" id="{6A08A68D-60C2-EED1-1E5A-1D2ABB870C2A}"/>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379AA4AC-AFC6-9733-618C-6F633BB68E26}"/>
              </a:ext>
            </a:extLst>
          </p:cNvPr>
          <p:cNvSpPr>
            <a:spLocks noGrp="1"/>
          </p:cNvSpPr>
          <p:nvPr>
            <p:ph type="sldNum" sz="quarter" idx="12"/>
          </p:nvPr>
        </p:nvSpPr>
        <p:spPr/>
        <p:txBody>
          <a:body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35730197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CE68F25-F21C-68F1-BBAE-911FE309CD4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02C6621F-48EA-2BD4-659A-6CCF4CF1DF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8827E74-13A7-4071-F386-BE393E86836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4D1FB7-6EE4-0340-943A-874CE9C9D315}" type="datetimeFigureOut">
              <a:rPr kumimoji="1" lang="zh-CN" altLang="en-US" smtClean="0"/>
              <a:t>2022/9/3</a:t>
            </a:fld>
            <a:endParaRPr kumimoji="1" lang="zh-CN" altLang="en-US"/>
          </a:p>
        </p:txBody>
      </p:sp>
      <p:sp>
        <p:nvSpPr>
          <p:cNvPr id="5" name="页脚占位符 4">
            <a:extLst>
              <a:ext uri="{FF2B5EF4-FFF2-40B4-BE49-F238E27FC236}">
                <a16:creationId xmlns:a16="http://schemas.microsoft.com/office/drawing/2014/main" id="{87B59018-11A3-F6AB-55C4-E907ECC4AF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12E01686-5A26-7895-979A-EE1F3357C3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80DBD2-14D4-7649-8E89-AEBBEC45919D}" type="slidenum">
              <a:rPr kumimoji="1" lang="zh-CN" altLang="en-US" smtClean="0"/>
              <a:t>‹#›</a:t>
            </a:fld>
            <a:endParaRPr kumimoji="1" lang="zh-CN" altLang="en-US"/>
          </a:p>
        </p:txBody>
      </p:sp>
    </p:spTree>
    <p:extLst>
      <p:ext uri="{BB962C8B-B14F-4D97-AF65-F5344CB8AC3E}">
        <p14:creationId xmlns:p14="http://schemas.microsoft.com/office/powerpoint/2010/main" val="13693758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ECECEC"/>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anchor="ctr">
            <a:normAutofit/>
          </a:bodyPr>
          <a:lstStyle/>
          <a:p>
            <a:r>
              <a:rPr lang="zh-CN"/>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a:normAutofit/>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4" name="日期占位符 3"/>
          <p:cNvSpPr>
            <a:spLocks noGrp="1"/>
          </p:cNvSpPr>
          <p:nvPr>
            <p:ph type="dt" idx="2"/>
          </p:nvPr>
        </p:nvSpPr>
        <p:spPr>
          <a:xfrm>
            <a:off x="838200" y="6356350"/>
            <a:ext cx="2743200" cy="365125"/>
          </a:xfrm>
          <a:prstGeom prst="rect">
            <a:avLst/>
          </a:prstGeom>
        </p:spPr>
        <p:txBody>
          <a:bodyPr vert="horz" lIns="91440" tIns="45720" rIns="91440" bIns="45720" anchor="ctr"/>
          <a:lstStyle>
            <a:lvl1pPr lvl="0" algn="l">
              <a:defRPr sz="1200" b="1" i="0">
                <a:solidFill>
                  <a:schemeClr val="tx1">
                    <a:tint val="75000"/>
                  </a:schemeClr>
                </a:solidFill>
                <a:latin typeface="Source Han Sans CN Bold"/>
              </a:defRPr>
            </a:lvl1pPr>
          </a:lstStyle>
          <a:p>
            <a:fld id="{D8E48170-234A-45A9-BA18-EB5F9F299700}" type="datetimeFigureOut">
              <a:rPr lang="en-US" altLang="zh-CN"/>
              <a:t>9/3/2022</a:t>
            </a:fld>
            <a:endParaRPr lang="zh-CN"/>
          </a:p>
        </p:txBody>
      </p:sp>
      <p:sp>
        <p:nvSpPr>
          <p:cNvPr id="5" name="页脚占位符 4"/>
          <p:cNvSpPr>
            <a:spLocks noGrp="1"/>
          </p:cNvSpPr>
          <p:nvPr>
            <p:ph type="ftr" idx="3"/>
          </p:nvPr>
        </p:nvSpPr>
        <p:spPr>
          <a:xfrm>
            <a:off x="4038600" y="6356350"/>
            <a:ext cx="4114800" cy="365125"/>
          </a:xfrm>
          <a:prstGeom prst="rect">
            <a:avLst/>
          </a:prstGeom>
        </p:spPr>
        <p:txBody>
          <a:bodyPr vert="horz" lIns="91440" tIns="45720" rIns="91440" bIns="45720" anchor="ctr"/>
          <a:lstStyle>
            <a:lvl1pPr lvl="0" algn="ctr">
              <a:defRPr sz="1200" b="1" i="0">
                <a:solidFill>
                  <a:schemeClr val="tx1">
                    <a:tint val="75000"/>
                  </a:schemeClr>
                </a:solidFill>
                <a:latin typeface="Source Han Sans CN Bold"/>
              </a:defRPr>
            </a:lvl1pPr>
          </a:lstStyle>
          <a:p>
            <a:endParaRPr lang="zh-CN"/>
          </a:p>
        </p:txBody>
      </p:sp>
      <p:sp>
        <p:nvSpPr>
          <p:cNvPr id="6" name="灯片编号占位符 5"/>
          <p:cNvSpPr>
            <a:spLocks noGrp="1"/>
          </p:cNvSpPr>
          <p:nvPr>
            <p:ph type="sldNum" idx="4"/>
          </p:nvPr>
        </p:nvSpPr>
        <p:spPr>
          <a:xfrm>
            <a:off x="8610600" y="6356350"/>
            <a:ext cx="2743200" cy="365125"/>
          </a:xfrm>
          <a:prstGeom prst="rect">
            <a:avLst/>
          </a:prstGeom>
        </p:spPr>
        <p:txBody>
          <a:bodyPr vert="horz" lIns="91440" tIns="45720" rIns="91440" bIns="45720" anchor="ctr"/>
          <a:lstStyle>
            <a:lvl1pPr lvl="0" algn="r">
              <a:defRPr sz="1200" b="1" i="0">
                <a:solidFill>
                  <a:schemeClr val="tx1">
                    <a:tint val="75000"/>
                  </a:schemeClr>
                </a:solidFill>
                <a:latin typeface="Source Han Sans CN Bold"/>
              </a:defRPr>
            </a:lvl1pPr>
          </a:lstStyle>
          <a:p>
            <a:fld id="{13BEB98F-7A2F-46AB-AD99-CC9999768B61}" type="slidenum">
              <a:rPr lang="zh-CN"/>
              <a:t>‹#›</a:t>
            </a:fld>
            <a:endParaRPr lang="zh-CN"/>
          </a:p>
        </p:txBody>
      </p:sp>
    </p:spTree>
    <p:extLst>
      <p:ext uri="{BB962C8B-B14F-4D97-AF65-F5344CB8AC3E}">
        <p14:creationId xmlns:p14="http://schemas.microsoft.com/office/powerpoint/2010/main" val="3001379522"/>
      </p:ext>
    </p:extLst>
  </p:cSld>
  <p:clrMap bg1="lt1" tx1="dk1" bg2="lt2" tx2="dk2" accent1="accent1" accent2="accent2" accent3="accent3" accent4="accent4" accent5="accent5" accent6="accent6" hlink="hlink" folHlink="folHlink"/>
  <p:sldLayoutIdLst>
    <p:sldLayoutId id="2147483666" r:id="rId1"/>
  </p:sldLayoutIdLst>
  <p:txStyles>
    <p:titleStyle>
      <a:lvl1pPr lvl="0" algn="l" defTabSz="914400">
        <a:lnSpc>
          <a:spcPct val="90000"/>
        </a:lnSpc>
        <a:spcBef>
          <a:spcPct val="0"/>
        </a:spcBef>
        <a:buNone/>
        <a:defRPr sz="4400" b="1" i="0" kern="1200">
          <a:solidFill>
            <a:schemeClr val="tx1"/>
          </a:solidFill>
          <a:latin typeface="Source Han Sans CN Bold"/>
          <a:ea typeface="OPPOSans B"/>
        </a:defRPr>
      </a:lvl1pPr>
    </p:titleStyle>
    <p:bodyStyle>
      <a:lvl1pPr marL="228600" lvl="0" indent="-228600" algn="l" defTabSz="914400">
        <a:lnSpc>
          <a:spcPct val="90000"/>
        </a:lnSpc>
        <a:spcBef>
          <a:spcPts val="1000"/>
        </a:spcBef>
        <a:buFont typeface="Arial" charset="0"/>
        <a:buChar char="•"/>
        <a:defRPr sz="2800" b="1" i="0" kern="1200">
          <a:solidFill>
            <a:schemeClr val="tx1"/>
          </a:solidFill>
          <a:latin typeface="Source Han Sans CN Bold"/>
          <a:ea typeface="OPPOSans B"/>
        </a:defRPr>
      </a:lvl1pPr>
      <a:lvl2pPr marL="685800" lvl="1" indent="-228600" algn="l" defTabSz="914400">
        <a:lnSpc>
          <a:spcPct val="90000"/>
        </a:lnSpc>
        <a:spcBef>
          <a:spcPts val="500"/>
        </a:spcBef>
        <a:buFont typeface="Arial" charset="0"/>
        <a:buChar char="•"/>
        <a:defRPr sz="2400" b="1" i="0" kern="1200">
          <a:solidFill>
            <a:schemeClr val="tx1"/>
          </a:solidFill>
          <a:latin typeface="Source Han Sans CN Bold"/>
          <a:ea typeface="OPPOSans B"/>
        </a:defRPr>
      </a:lvl2pPr>
      <a:lvl3pPr marL="1143000" lvl="2" indent="-228600" algn="l" defTabSz="914400">
        <a:lnSpc>
          <a:spcPct val="90000"/>
        </a:lnSpc>
        <a:spcBef>
          <a:spcPts val="500"/>
        </a:spcBef>
        <a:buFont typeface="Arial" charset="0"/>
        <a:buChar char="•"/>
        <a:defRPr sz="2000" b="1" i="0" kern="1200">
          <a:solidFill>
            <a:schemeClr val="tx1"/>
          </a:solidFill>
          <a:latin typeface="Source Han Sans CN Bold"/>
          <a:ea typeface="OPPOSans B"/>
        </a:defRPr>
      </a:lvl3pPr>
      <a:lvl4pPr marL="1600200" lvl="3" indent="-228600" algn="l" defTabSz="914400">
        <a:lnSpc>
          <a:spcPct val="90000"/>
        </a:lnSpc>
        <a:spcBef>
          <a:spcPts val="500"/>
        </a:spcBef>
        <a:buFont typeface="Arial" charset="0"/>
        <a:buChar char="•"/>
        <a:defRPr sz="1800" b="1" i="0" kern="1200">
          <a:solidFill>
            <a:schemeClr val="tx1"/>
          </a:solidFill>
          <a:latin typeface="Source Han Sans CN Bold"/>
          <a:ea typeface="OPPOSans B"/>
        </a:defRPr>
      </a:lvl4pPr>
      <a:lvl5pPr marL="2057400" lvl="4" indent="-228600" algn="l" defTabSz="914400">
        <a:lnSpc>
          <a:spcPct val="90000"/>
        </a:lnSpc>
        <a:spcBef>
          <a:spcPts val="500"/>
        </a:spcBef>
        <a:buFont typeface="Arial" charset="0"/>
        <a:buChar char="•"/>
        <a:defRPr sz="1800" b="1" i="0" kern="1200">
          <a:solidFill>
            <a:schemeClr val="tx1"/>
          </a:solidFill>
          <a:latin typeface="Source Han Sans CN Bold"/>
          <a:ea typeface="OPPOSans B"/>
        </a:defRPr>
      </a:lvl5pPr>
      <a:lvl6pPr marL="2514600" lvl="5" indent="-228600" algn="l" defTabSz="914400">
        <a:lnSpc>
          <a:spcPct val="90000"/>
        </a:lnSpc>
        <a:spcBef>
          <a:spcPts val="500"/>
        </a:spcBef>
        <a:buFont typeface="Arial" charset="0"/>
        <a:buChar char="•"/>
        <a:defRPr sz="1800" kern="1200">
          <a:solidFill>
            <a:schemeClr val="tx1"/>
          </a:solidFill>
          <a:latin typeface="Gilroy-Bold"/>
          <a:ea typeface="OPPOSans B"/>
        </a:defRPr>
      </a:lvl6pPr>
      <a:lvl7pPr marL="2971800" lvl="6" indent="-228600" algn="l" defTabSz="914400">
        <a:lnSpc>
          <a:spcPct val="90000"/>
        </a:lnSpc>
        <a:spcBef>
          <a:spcPts val="500"/>
        </a:spcBef>
        <a:buFont typeface="Arial" charset="0"/>
        <a:buChar char="•"/>
        <a:defRPr sz="1800" kern="1200">
          <a:solidFill>
            <a:schemeClr val="tx1"/>
          </a:solidFill>
          <a:latin typeface="Gilroy-Bold"/>
          <a:ea typeface="OPPOSans B"/>
        </a:defRPr>
      </a:lvl7pPr>
      <a:lvl8pPr marL="3429000" lvl="7" indent="-228600" algn="l" defTabSz="914400">
        <a:lnSpc>
          <a:spcPct val="90000"/>
        </a:lnSpc>
        <a:spcBef>
          <a:spcPts val="500"/>
        </a:spcBef>
        <a:buFont typeface="Arial" charset="0"/>
        <a:buChar char="•"/>
        <a:defRPr sz="1800" kern="1200">
          <a:solidFill>
            <a:schemeClr val="tx1"/>
          </a:solidFill>
          <a:latin typeface="Gilroy-Bold"/>
          <a:ea typeface="OPPOSans B"/>
        </a:defRPr>
      </a:lvl8pPr>
      <a:lvl9pPr marL="3886200" lvl="8" indent="-228600" algn="l" defTabSz="914400">
        <a:lnSpc>
          <a:spcPct val="90000"/>
        </a:lnSpc>
        <a:spcBef>
          <a:spcPts val="500"/>
        </a:spcBef>
        <a:buFont typeface="Arial" charset="0"/>
        <a:buChar char="•"/>
        <a:defRPr sz="1800" kern="1200">
          <a:solidFill>
            <a:schemeClr val="tx1"/>
          </a:solidFill>
          <a:latin typeface="Gilroy-Bold"/>
          <a:ea typeface="OPPOSans B"/>
        </a:defRPr>
      </a:lvl9pPr>
    </p:bodyStyle>
    <p:otherStyle>
      <a:lvl1pPr marL="0" lvl="0" algn="l" defTabSz="914400">
        <a:defRPr sz="1800" kern="1200">
          <a:solidFill>
            <a:schemeClr val="tx1"/>
          </a:solidFill>
          <a:latin typeface="Gilroy-Bold"/>
          <a:ea typeface="OPPOSans B"/>
        </a:defRPr>
      </a:lvl1pPr>
      <a:lvl2pPr marL="457200" lvl="1" algn="l" defTabSz="914400">
        <a:defRPr sz="1800" kern="1200">
          <a:solidFill>
            <a:schemeClr val="tx1"/>
          </a:solidFill>
          <a:latin typeface="Gilroy-Bold"/>
          <a:ea typeface="OPPOSans B"/>
        </a:defRPr>
      </a:lvl2pPr>
      <a:lvl3pPr marL="914400" lvl="2" algn="l" defTabSz="914400">
        <a:defRPr sz="1800" kern="1200">
          <a:solidFill>
            <a:schemeClr val="tx1"/>
          </a:solidFill>
          <a:latin typeface="Gilroy-Bold"/>
          <a:ea typeface="OPPOSans B"/>
        </a:defRPr>
      </a:lvl3pPr>
      <a:lvl4pPr marL="1371600" lvl="3" algn="l" defTabSz="914400">
        <a:defRPr sz="1800" kern="1200">
          <a:solidFill>
            <a:schemeClr val="tx1"/>
          </a:solidFill>
          <a:latin typeface="Gilroy-Bold"/>
          <a:ea typeface="OPPOSans B"/>
        </a:defRPr>
      </a:lvl4pPr>
      <a:lvl5pPr marL="1828800" lvl="4" algn="l" defTabSz="914400">
        <a:defRPr sz="1800" kern="1200">
          <a:solidFill>
            <a:schemeClr val="tx1"/>
          </a:solidFill>
          <a:latin typeface="Gilroy-Bold"/>
          <a:ea typeface="OPPOSans B"/>
        </a:defRPr>
      </a:lvl5pPr>
      <a:lvl6pPr marL="2286000" lvl="5" algn="l" defTabSz="914400">
        <a:defRPr sz="1800" kern="1200">
          <a:solidFill>
            <a:schemeClr val="tx1"/>
          </a:solidFill>
          <a:latin typeface="Gilroy-Bold"/>
          <a:ea typeface="OPPOSans B"/>
        </a:defRPr>
      </a:lvl6pPr>
      <a:lvl7pPr marL="2743200" lvl="6" algn="l" defTabSz="914400">
        <a:defRPr sz="1800" kern="1200">
          <a:solidFill>
            <a:schemeClr val="tx1"/>
          </a:solidFill>
          <a:latin typeface="Gilroy-Bold"/>
          <a:ea typeface="OPPOSans B"/>
        </a:defRPr>
      </a:lvl7pPr>
      <a:lvl8pPr marL="3200400" lvl="7" algn="l" defTabSz="914400">
        <a:defRPr sz="1800" kern="1200">
          <a:solidFill>
            <a:schemeClr val="tx1"/>
          </a:solidFill>
          <a:latin typeface="Gilroy-Bold"/>
          <a:ea typeface="OPPOSans B"/>
        </a:defRPr>
      </a:lvl8pPr>
      <a:lvl9pPr marL="3657600" lvl="8" algn="l" defTabSz="914400">
        <a:defRPr sz="1800" kern="1200">
          <a:solidFill>
            <a:schemeClr val="tx1"/>
          </a:solidFill>
          <a:latin typeface="Gilroy-Bold"/>
          <a:ea typeface="OPPOSans B"/>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image" Target="../media/image1.emf"/><Relationship Id="rId7" Type="http://schemas.openxmlformats.org/officeDocument/2006/relationships/image" Target="../media/image5.emf"/><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emf"/><Relationship Id="rId11" Type="http://schemas.openxmlformats.org/officeDocument/2006/relationships/image" Target="../media/image9.emf"/><Relationship Id="rId5" Type="http://schemas.openxmlformats.org/officeDocument/2006/relationships/image" Target="../media/image3.emf"/><Relationship Id="rId10" Type="http://schemas.openxmlformats.org/officeDocument/2006/relationships/image" Target="../media/image8.emf"/><Relationship Id="rId4" Type="http://schemas.openxmlformats.org/officeDocument/2006/relationships/image" Target="../media/image2.emf"/><Relationship Id="rId9" Type="http://schemas.openxmlformats.org/officeDocument/2006/relationships/image" Target="../media/image7.emf"/></Relationships>
</file>

<file path=ppt/slides/_rels/slide1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1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emf"/><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emf"/><Relationship Id="rId7"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emf"/><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emf"/><Relationship Id="rId7"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iovisor/bcc/blob/master/docs/kernel-versions.md" TargetMode="External"/><Relationship Id="rId3" Type="http://schemas.openxmlformats.org/officeDocument/2006/relationships/image" Target="../media/image2.emf"/><Relationship Id="rId7"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emf"/><Relationship Id="rId7"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10" Type="http://schemas.openxmlformats.org/officeDocument/2006/relationships/image" Target="../media/image34.png"/><Relationship Id="rId4" Type="http://schemas.openxmlformats.org/officeDocument/2006/relationships/image" Target="../media/image3.emf"/><Relationship Id="rId9"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emf"/><Relationship Id="rId7"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21.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2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2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emf"/><Relationship Id="rId7"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2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emf"/><Relationship Id="rId7"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emf"/><Relationship Id="rId7"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27.xml.rels><?xml version="1.0" encoding="UTF-8" standalone="yes"?>
<Relationships xmlns="http://schemas.openxmlformats.org/package/2006/relationships"><Relationship Id="rId8" Type="http://schemas.openxmlformats.org/officeDocument/2006/relationships/image" Target="../media/image7.emf"/><Relationship Id="rId3" Type="http://schemas.openxmlformats.org/officeDocument/2006/relationships/image" Target="../media/image1.emf"/><Relationship Id="rId7" Type="http://schemas.openxmlformats.org/officeDocument/2006/relationships/image" Target="../media/image6.emf"/><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9.emf"/><Relationship Id="rId5" Type="http://schemas.openxmlformats.org/officeDocument/2006/relationships/image" Target="../media/image3.emf"/><Relationship Id="rId4" Type="http://schemas.openxmlformats.org/officeDocument/2006/relationships/image" Target="../media/image45.emf"/><Relationship Id="rId9" Type="http://schemas.openxmlformats.org/officeDocument/2006/relationships/image" Target="../media/image8.emf"/></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9.emf"/><Relationship Id="rId5" Type="http://schemas.openxmlformats.org/officeDocument/2006/relationships/image" Target="../media/image3.emf"/><Relationship Id="rId4" Type="http://schemas.openxmlformats.org/officeDocument/2006/relationships/image" Target="../media/image2.emf"/></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6.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emf"/><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_rels/slide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9.emf"/><Relationship Id="rId4" Type="http://schemas.openxmlformats.org/officeDocument/2006/relationships/image" Target="../media/image3.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81EBA8A5-ADE4-E4B8-5D22-585EB4600956}"/>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12628"/>
          <a:stretch/>
        </p:blipFill>
        <p:spPr>
          <a:xfrm>
            <a:off x="7904835" y="625461"/>
            <a:ext cx="4287165" cy="3159380"/>
          </a:xfrm>
          <a:prstGeom prst="rect">
            <a:avLst/>
          </a:prstGeom>
        </p:spPr>
      </p:pic>
      <p:pic>
        <p:nvPicPr>
          <p:cNvPr id="15" name="图片 14">
            <a:extLst>
              <a:ext uri="{FF2B5EF4-FFF2-40B4-BE49-F238E27FC236}">
                <a16:creationId xmlns:a16="http://schemas.microsoft.com/office/drawing/2014/main" id="{7773F843-4EB6-6BEA-E647-78FFBA1D2DC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r="12628"/>
          <a:stretch/>
        </p:blipFill>
        <p:spPr>
          <a:xfrm>
            <a:off x="7904835" y="3753850"/>
            <a:ext cx="4287165" cy="3159380"/>
          </a:xfrm>
          <a:prstGeom prst="rect">
            <a:avLst/>
          </a:prstGeom>
        </p:spPr>
      </p:pic>
      <p:sp>
        <p:nvSpPr>
          <p:cNvPr id="5" name="矩形 4">
            <a:extLst>
              <a:ext uri="{FF2B5EF4-FFF2-40B4-BE49-F238E27FC236}">
                <a16:creationId xmlns:a16="http://schemas.microsoft.com/office/drawing/2014/main" id="{0C964E66-8932-3CB5-C179-6C0B3CBE274B}"/>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4"/>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5"/>
          <a:stretch>
            <a:fillRect/>
          </a:stretch>
        </p:blipFill>
        <p:spPr>
          <a:xfrm>
            <a:off x="10475947" y="162321"/>
            <a:ext cx="1492364" cy="288000"/>
          </a:xfrm>
          <a:prstGeom prst="rect">
            <a:avLst/>
          </a:prstGeom>
        </p:spPr>
      </p:pic>
      <p:sp>
        <p:nvSpPr>
          <p:cNvPr id="59" name="文本框 58">
            <a:extLst>
              <a:ext uri="{FF2B5EF4-FFF2-40B4-BE49-F238E27FC236}">
                <a16:creationId xmlns:a16="http://schemas.microsoft.com/office/drawing/2014/main" id="{D55C48EC-4AE3-F65D-9952-DB157C9CD1C0}"/>
              </a:ext>
            </a:extLst>
          </p:cNvPr>
          <p:cNvSpPr txBox="1"/>
          <p:nvPr/>
        </p:nvSpPr>
        <p:spPr>
          <a:xfrm>
            <a:off x="10516954" y="5518423"/>
            <a:ext cx="1224655" cy="307777"/>
          </a:xfrm>
          <a:prstGeom prst="rect">
            <a:avLst/>
          </a:prstGeom>
          <a:noFill/>
        </p:spPr>
        <p:txBody>
          <a:bodyPr wrap="square" rtlCol="0">
            <a:spAutoFit/>
          </a:bodyPr>
          <a:lstStyle/>
          <a:p>
            <a:pPr algn="r"/>
            <a:r>
              <a:rPr kumimoji="1" lang="en-US" altLang="zh-CN" sz="1400" b="1" dirty="0">
                <a:solidFill>
                  <a:schemeClr val="tx1">
                    <a:lumMod val="85000"/>
                    <a:lumOff val="15000"/>
                  </a:schemeClr>
                </a:solidFill>
                <a:latin typeface="Alibaba PuHuiTi 2.0 95 ExtraBol" pitchFamily="18" charset="-122"/>
                <a:ea typeface="Alibaba PuHuiTi 2.0 95 ExtraBol" pitchFamily="18" charset="-122"/>
                <a:cs typeface="Alibaba PuHuiTi 2.0 95 ExtraBol" pitchFamily="18" charset="-122"/>
              </a:rPr>
              <a:t>…</a:t>
            </a:r>
            <a:r>
              <a:rPr kumimoji="1" lang="zh-CN" altLang="en-US" sz="1400" b="1" dirty="0">
                <a:solidFill>
                  <a:schemeClr val="tx1">
                    <a:lumMod val="85000"/>
                    <a:lumOff val="15000"/>
                  </a:schemeClr>
                </a:solidFill>
                <a:latin typeface="Alibaba PuHuiTi 2.0 95 ExtraBol" pitchFamily="18" charset="-122"/>
                <a:ea typeface="Alibaba PuHuiTi 2.0 95 ExtraBol" pitchFamily="18" charset="-122"/>
                <a:cs typeface="Alibaba PuHuiTi 2.0 95 ExtraBol" pitchFamily="18" charset="-122"/>
              </a:rPr>
              <a:t> </a:t>
            </a:r>
            <a:r>
              <a:rPr kumimoji="1" lang="en-US" altLang="zh-CN" sz="1400" b="1" dirty="0">
                <a:solidFill>
                  <a:schemeClr val="tx1">
                    <a:lumMod val="85000"/>
                    <a:lumOff val="15000"/>
                  </a:schemeClr>
                </a:solidFill>
                <a:latin typeface="Alibaba PuHuiTi 2.0 95 ExtraBol" pitchFamily="18" charset="-122"/>
                <a:ea typeface="Alibaba PuHuiTi 2.0 95 ExtraBol" pitchFamily="18" charset="-122"/>
                <a:cs typeface="Alibaba PuHuiTi 2.0 95 ExtraBol" pitchFamily="18" charset="-122"/>
              </a:rPr>
              <a:t>…</a:t>
            </a:r>
            <a:endParaRPr kumimoji="1" lang="zh-CN" altLang="en-US" sz="1100" dirty="0">
              <a:solidFill>
                <a:schemeClr val="tx1">
                  <a:lumMod val="85000"/>
                  <a:lumOff val="15000"/>
                </a:schemeClr>
              </a:solidFill>
              <a:latin typeface="Alibaba PuHuiTi 2.0 65 Medium" pitchFamily="18" charset="-122"/>
              <a:ea typeface="Alibaba PuHuiTi 2.0 65 Medium" pitchFamily="18" charset="-122"/>
              <a:cs typeface="Alibaba PuHuiTi 2.0 65 Medium" pitchFamily="18" charset="-122"/>
            </a:endParaRPr>
          </a:p>
        </p:txBody>
      </p:sp>
      <p:pic>
        <p:nvPicPr>
          <p:cNvPr id="77" name="图片 76">
            <a:extLst>
              <a:ext uri="{FF2B5EF4-FFF2-40B4-BE49-F238E27FC236}">
                <a16:creationId xmlns:a16="http://schemas.microsoft.com/office/drawing/2014/main" id="{086ADE32-DD03-62E9-0ED1-8211BB21704E}"/>
              </a:ext>
            </a:extLst>
          </p:cNvPr>
          <p:cNvPicPr>
            <a:picLocks noChangeAspect="1"/>
          </p:cNvPicPr>
          <p:nvPr/>
        </p:nvPicPr>
        <p:blipFill>
          <a:blip r:embed="rId6"/>
          <a:stretch>
            <a:fillRect/>
          </a:stretch>
        </p:blipFill>
        <p:spPr>
          <a:xfrm>
            <a:off x="9080346" y="1736100"/>
            <a:ext cx="864000" cy="864000"/>
          </a:xfrm>
          <a:prstGeom prst="rect">
            <a:avLst/>
          </a:prstGeom>
        </p:spPr>
      </p:pic>
      <p:pic>
        <p:nvPicPr>
          <p:cNvPr id="78" name="图片 77">
            <a:extLst>
              <a:ext uri="{FF2B5EF4-FFF2-40B4-BE49-F238E27FC236}">
                <a16:creationId xmlns:a16="http://schemas.microsoft.com/office/drawing/2014/main" id="{21F2B8F5-181C-1CB6-7D0C-BCE1546608E4}"/>
              </a:ext>
            </a:extLst>
          </p:cNvPr>
          <p:cNvPicPr>
            <a:picLocks noChangeAspect="1"/>
          </p:cNvPicPr>
          <p:nvPr/>
        </p:nvPicPr>
        <p:blipFill>
          <a:blip r:embed="rId7"/>
          <a:stretch>
            <a:fillRect/>
          </a:stretch>
        </p:blipFill>
        <p:spPr>
          <a:xfrm>
            <a:off x="10487522" y="2359082"/>
            <a:ext cx="864000" cy="864000"/>
          </a:xfrm>
          <a:prstGeom prst="rect">
            <a:avLst/>
          </a:prstGeom>
        </p:spPr>
      </p:pic>
      <p:pic>
        <p:nvPicPr>
          <p:cNvPr id="79" name="图片 78">
            <a:extLst>
              <a:ext uri="{FF2B5EF4-FFF2-40B4-BE49-F238E27FC236}">
                <a16:creationId xmlns:a16="http://schemas.microsoft.com/office/drawing/2014/main" id="{D7F85B9C-021B-FB3C-86A1-3163C71BF98D}"/>
              </a:ext>
            </a:extLst>
          </p:cNvPr>
          <p:cNvPicPr>
            <a:picLocks noChangeAspect="1"/>
          </p:cNvPicPr>
          <p:nvPr/>
        </p:nvPicPr>
        <p:blipFill>
          <a:blip r:embed="rId8"/>
          <a:stretch>
            <a:fillRect/>
          </a:stretch>
        </p:blipFill>
        <p:spPr>
          <a:xfrm>
            <a:off x="9080346" y="4406536"/>
            <a:ext cx="864000" cy="864000"/>
          </a:xfrm>
          <a:prstGeom prst="rect">
            <a:avLst/>
          </a:prstGeom>
        </p:spPr>
      </p:pic>
      <p:pic>
        <p:nvPicPr>
          <p:cNvPr id="80" name="图片 79">
            <a:extLst>
              <a:ext uri="{FF2B5EF4-FFF2-40B4-BE49-F238E27FC236}">
                <a16:creationId xmlns:a16="http://schemas.microsoft.com/office/drawing/2014/main" id="{9E6F3900-E5CF-5259-C6EC-B93AA6B1F9D2}"/>
              </a:ext>
            </a:extLst>
          </p:cNvPr>
          <p:cNvPicPr>
            <a:picLocks noChangeAspect="1"/>
          </p:cNvPicPr>
          <p:nvPr/>
        </p:nvPicPr>
        <p:blipFill>
          <a:blip r:embed="rId9"/>
          <a:stretch>
            <a:fillRect/>
          </a:stretch>
        </p:blipFill>
        <p:spPr>
          <a:xfrm>
            <a:off x="10517504" y="3736230"/>
            <a:ext cx="864000" cy="864000"/>
          </a:xfrm>
          <a:prstGeom prst="rect">
            <a:avLst/>
          </a:prstGeom>
        </p:spPr>
      </p:pic>
      <p:pic>
        <p:nvPicPr>
          <p:cNvPr id="81" name="图片 80">
            <a:extLst>
              <a:ext uri="{FF2B5EF4-FFF2-40B4-BE49-F238E27FC236}">
                <a16:creationId xmlns:a16="http://schemas.microsoft.com/office/drawing/2014/main" id="{68106A70-5328-1641-4D69-53F0E8DE7FDA}"/>
              </a:ext>
            </a:extLst>
          </p:cNvPr>
          <p:cNvPicPr>
            <a:picLocks noChangeAspect="1"/>
          </p:cNvPicPr>
          <p:nvPr/>
        </p:nvPicPr>
        <p:blipFill>
          <a:blip r:embed="rId10"/>
          <a:stretch>
            <a:fillRect/>
          </a:stretch>
        </p:blipFill>
        <p:spPr>
          <a:xfrm>
            <a:off x="9080346" y="3066175"/>
            <a:ext cx="864000" cy="864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11"/>
          <a:stretch>
            <a:fillRect/>
          </a:stretch>
        </p:blipFill>
        <p:spPr>
          <a:xfrm>
            <a:off x="333923" y="142643"/>
            <a:ext cx="1703470" cy="398007"/>
          </a:xfrm>
          <a:prstGeom prst="rect">
            <a:avLst/>
          </a:prstGeom>
        </p:spPr>
      </p:pic>
      <p:grpSp>
        <p:nvGrpSpPr>
          <p:cNvPr id="2" name="组合 1">
            <a:extLst>
              <a:ext uri="{FF2B5EF4-FFF2-40B4-BE49-F238E27FC236}">
                <a16:creationId xmlns:a16="http://schemas.microsoft.com/office/drawing/2014/main" id="{79AF711A-369E-D508-C736-DA4B9DD0B6B9}"/>
              </a:ext>
            </a:extLst>
          </p:cNvPr>
          <p:cNvGrpSpPr/>
          <p:nvPr/>
        </p:nvGrpSpPr>
        <p:grpSpPr>
          <a:xfrm>
            <a:off x="603291" y="1442824"/>
            <a:ext cx="6485787" cy="3323140"/>
            <a:chOff x="947432" y="3391980"/>
            <a:chExt cx="5973096" cy="1908687"/>
          </a:xfrm>
        </p:grpSpPr>
        <p:sp>
          <p:nvSpPr>
            <p:cNvPr id="3" name="矩形 2">
              <a:extLst>
                <a:ext uri="{FF2B5EF4-FFF2-40B4-BE49-F238E27FC236}">
                  <a16:creationId xmlns:a16="http://schemas.microsoft.com/office/drawing/2014/main" id="{B967A67E-0681-7FA8-46AF-FFE85AFB9D37}"/>
                </a:ext>
              </a:extLst>
            </p:cNvPr>
            <p:cNvSpPr/>
            <p:nvPr/>
          </p:nvSpPr>
          <p:spPr>
            <a:xfrm>
              <a:off x="947432" y="3391980"/>
              <a:ext cx="5973096" cy="1908687"/>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E3B7CE92-817C-F0A2-E178-9C1095CB55A9}"/>
                </a:ext>
              </a:extLst>
            </p:cNvPr>
            <p:cNvSpPr txBox="1"/>
            <p:nvPr/>
          </p:nvSpPr>
          <p:spPr>
            <a:xfrm>
              <a:off x="1165870" y="3517397"/>
              <a:ext cx="5585624" cy="760134"/>
            </a:xfrm>
            <a:prstGeom prst="rect">
              <a:avLst/>
            </a:prstGeom>
            <a:noFill/>
          </p:spPr>
          <p:txBody>
            <a:bodyPr wrap="square" rtlCol="0">
              <a:spAutoFit/>
            </a:bodyPr>
            <a:lstStyle/>
            <a:p>
              <a:r>
                <a:rPr kumimoji="1" lang="zh-CN" altLang="en-US" sz="40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rPr>
                <a:t>基于</a:t>
              </a:r>
              <a:r>
                <a:rPr kumimoji="1" lang="en-US" altLang="zh-CN" sz="40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rPr>
                <a:t>eBPF</a:t>
              </a:r>
              <a:r>
                <a:rPr kumimoji="1" lang="zh-CN" altLang="en-US" sz="40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rPr>
                <a:t>的</a:t>
              </a:r>
              <a:r>
                <a:rPr kumimoji="1" lang="en-US" altLang="zh-CN" sz="40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rPr>
                <a:t>Linux</a:t>
              </a:r>
              <a:r>
                <a:rPr kumimoji="1" lang="zh-CN" altLang="en-US" sz="40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rPr>
                <a:t>系统</a:t>
              </a:r>
              <a:endParaRPr kumimoji="1" lang="en-US" altLang="zh-CN" sz="40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endParaRPr>
            </a:p>
            <a:p>
              <a:r>
                <a:rPr kumimoji="1" lang="zh-CN" altLang="en-US" sz="40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rPr>
                <a:t>性能监测工具</a:t>
              </a:r>
              <a:r>
                <a:rPr kumimoji="1" lang="en-US" altLang="zh-CN" sz="40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rPr>
                <a:t>-CPU</a:t>
              </a:r>
              <a:r>
                <a:rPr kumimoji="1" lang="zh-CN" altLang="en-US" sz="40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rPr>
                <a:t>子系统</a:t>
              </a:r>
            </a:p>
          </p:txBody>
        </p:sp>
      </p:grpSp>
      <p:grpSp>
        <p:nvGrpSpPr>
          <p:cNvPr id="12" name="组合 11">
            <a:extLst>
              <a:ext uri="{FF2B5EF4-FFF2-40B4-BE49-F238E27FC236}">
                <a16:creationId xmlns:a16="http://schemas.microsoft.com/office/drawing/2014/main" id="{786AB00A-BD8D-AFF6-FACE-AA8A1BCE555F}"/>
              </a:ext>
            </a:extLst>
          </p:cNvPr>
          <p:cNvGrpSpPr/>
          <p:nvPr/>
        </p:nvGrpSpPr>
        <p:grpSpPr>
          <a:xfrm>
            <a:off x="1007135" y="4481275"/>
            <a:ext cx="6363533" cy="1608700"/>
            <a:chOff x="1034341" y="3834154"/>
            <a:chExt cx="6363533" cy="1608700"/>
          </a:xfrm>
        </p:grpSpPr>
        <p:grpSp>
          <p:nvGrpSpPr>
            <p:cNvPr id="16" name="组合 15">
              <a:extLst>
                <a:ext uri="{FF2B5EF4-FFF2-40B4-BE49-F238E27FC236}">
                  <a16:creationId xmlns:a16="http://schemas.microsoft.com/office/drawing/2014/main" id="{B5B17C79-6D92-B1B2-422D-9E79E26F0DAC}"/>
                </a:ext>
              </a:extLst>
            </p:cNvPr>
            <p:cNvGrpSpPr/>
            <p:nvPr/>
          </p:nvGrpSpPr>
          <p:grpSpPr>
            <a:xfrm>
              <a:off x="1034341" y="3834154"/>
              <a:ext cx="6363533" cy="1608700"/>
              <a:chOff x="2528137" y="3425877"/>
              <a:chExt cx="4259384" cy="2119578"/>
            </a:xfrm>
          </p:grpSpPr>
          <p:sp>
            <p:nvSpPr>
              <p:cNvPr id="17" name="矩形 16">
                <a:extLst>
                  <a:ext uri="{FF2B5EF4-FFF2-40B4-BE49-F238E27FC236}">
                    <a16:creationId xmlns:a16="http://schemas.microsoft.com/office/drawing/2014/main" id="{F5DA7DFC-4AC6-D1EE-5044-6A4991AD9CCE}"/>
                  </a:ext>
                </a:extLst>
              </p:cNvPr>
              <p:cNvSpPr/>
              <p:nvPr/>
            </p:nvSpPr>
            <p:spPr>
              <a:xfrm>
                <a:off x="2528137" y="3425877"/>
                <a:ext cx="4259384" cy="2119578"/>
              </a:xfrm>
              <a:prstGeom prst="rect">
                <a:avLst/>
              </a:prstGeom>
              <a:solidFill>
                <a:schemeClr val="bg1"/>
              </a:solidFill>
              <a:ln w="285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a:extLst>
                  <a:ext uri="{FF2B5EF4-FFF2-40B4-BE49-F238E27FC236}">
                    <a16:creationId xmlns:a16="http://schemas.microsoft.com/office/drawing/2014/main" id="{ED745EE3-857F-4D37-BC8E-0387345F7348}"/>
                  </a:ext>
                </a:extLst>
              </p:cNvPr>
              <p:cNvSpPr txBox="1"/>
              <p:nvPr/>
            </p:nvSpPr>
            <p:spPr>
              <a:xfrm>
                <a:off x="2729536" y="3897971"/>
                <a:ext cx="2071197" cy="1227283"/>
              </a:xfrm>
              <a:prstGeom prst="rect">
                <a:avLst/>
              </a:prstGeom>
              <a:noFill/>
            </p:spPr>
            <p:txBody>
              <a:bodyPr wrap="square" rtlCol="0">
                <a:spAutoFit/>
              </a:bodyPr>
              <a:lstStyle/>
              <a:p>
                <a:pPr>
                  <a:lnSpc>
                    <a:spcPct val="130000"/>
                  </a:lnSpc>
                </a:pPr>
                <a:r>
                  <a:rPr kumimoji="1" lang="zh-CN" altLang="en-US" sz="22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rPr>
                  <a:t>学生：</a:t>
                </a:r>
                <a:r>
                  <a:rPr kumimoji="1" lang="zh-CN" altLang="en-US" sz="2200" dirty="0">
                    <a:solidFill>
                      <a:srgbClr val="2B2B2B"/>
                    </a:solidFill>
                    <a:latin typeface="Microsoft YaHei Light" panose="020B0503020204020204" pitchFamily="34" charset="-122"/>
                    <a:ea typeface="Microsoft YaHei Light" panose="020B0503020204020204" pitchFamily="34" charset="-122"/>
                    <a:cs typeface="Alibaba PuHuiTi 2.0 65 Medium" pitchFamily="18" charset="-122"/>
                  </a:rPr>
                  <a:t>张仁鹏</a:t>
                </a:r>
                <a:endParaRPr kumimoji="1" lang="en-US" altLang="zh-CN" sz="2200" dirty="0">
                  <a:solidFill>
                    <a:srgbClr val="2B2B2B"/>
                  </a:solidFill>
                  <a:latin typeface="Microsoft YaHei Light" panose="020B0503020204020204" pitchFamily="34" charset="-122"/>
                  <a:ea typeface="Microsoft YaHei Light" panose="020B0503020204020204" pitchFamily="34" charset="-122"/>
                  <a:cs typeface="Alibaba PuHuiTi 2.0 65 Medium" pitchFamily="18" charset="-122"/>
                </a:endParaRPr>
              </a:p>
              <a:p>
                <a:pPr>
                  <a:lnSpc>
                    <a:spcPct val="130000"/>
                  </a:lnSpc>
                </a:pPr>
                <a:r>
                  <a:rPr kumimoji="1" lang="zh-CN" altLang="en-US" sz="22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rPr>
                  <a:t>导师：</a:t>
                </a:r>
                <a:r>
                  <a:rPr kumimoji="1" lang="zh-CN" altLang="en-US" sz="2200" dirty="0">
                    <a:solidFill>
                      <a:srgbClr val="2B2B2B"/>
                    </a:solidFill>
                    <a:latin typeface="Microsoft YaHei Light" panose="020B0503020204020204" pitchFamily="34" charset="-122"/>
                    <a:ea typeface="Microsoft YaHei Light" panose="020B0503020204020204" pitchFamily="34" charset="-122"/>
                    <a:cs typeface="Alibaba PuHuiTi 2.0 65 Medium" pitchFamily="18" charset="-122"/>
                  </a:rPr>
                  <a:t>许振文</a:t>
                </a:r>
                <a:endParaRPr kumimoji="1" lang="en-US" altLang="zh-CN" sz="22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endParaRPr>
              </a:p>
            </p:txBody>
          </p:sp>
        </p:grpSp>
        <p:sp>
          <p:nvSpPr>
            <p:cNvPr id="11" name="文本框 10">
              <a:extLst>
                <a:ext uri="{FF2B5EF4-FFF2-40B4-BE49-F238E27FC236}">
                  <a16:creationId xmlns:a16="http://schemas.microsoft.com/office/drawing/2014/main" id="{3A739A17-C991-F75A-642F-71803FC7B8AD}"/>
                </a:ext>
              </a:extLst>
            </p:cNvPr>
            <p:cNvSpPr txBox="1"/>
            <p:nvPr/>
          </p:nvSpPr>
          <p:spPr>
            <a:xfrm>
              <a:off x="3873390" y="4178605"/>
              <a:ext cx="3524484" cy="931473"/>
            </a:xfrm>
            <a:prstGeom prst="rect">
              <a:avLst/>
            </a:prstGeom>
            <a:noFill/>
          </p:spPr>
          <p:txBody>
            <a:bodyPr wrap="square" rtlCol="0">
              <a:spAutoFit/>
            </a:bodyPr>
            <a:lstStyle/>
            <a:p>
              <a:pPr>
                <a:lnSpc>
                  <a:spcPct val="130000"/>
                </a:lnSpc>
              </a:pPr>
              <a:r>
                <a:rPr kumimoji="1" lang="zh-CN" altLang="en-US" sz="22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rPr>
                <a:t>学校：</a:t>
              </a:r>
              <a:r>
                <a:rPr kumimoji="1" lang="zh-CN" altLang="en-US" sz="2200" dirty="0">
                  <a:solidFill>
                    <a:srgbClr val="2B2B2B"/>
                  </a:solidFill>
                  <a:latin typeface="Microsoft YaHei Light" panose="020B0503020204020204" pitchFamily="34" charset="-122"/>
                  <a:ea typeface="Microsoft YaHei Light" panose="020B0503020204020204" pitchFamily="34" charset="-122"/>
                  <a:cs typeface="Alibaba PuHuiTi 2.0 65 Medium" pitchFamily="18" charset="-122"/>
                </a:rPr>
                <a:t>北京航空航天大学</a:t>
              </a:r>
              <a:r>
                <a:rPr kumimoji="1" lang="zh-CN" altLang="en-US" sz="2200" b="1" dirty="0">
                  <a:solidFill>
                    <a:srgbClr val="2B2B2B"/>
                  </a:solidFill>
                  <a:latin typeface="Microsoft YaHei" panose="020B0503020204020204" pitchFamily="34" charset="-122"/>
                  <a:ea typeface="Microsoft YaHei" panose="020B0503020204020204" pitchFamily="34" charset="-122"/>
                  <a:cs typeface="Alibaba PuHuiTi 2.0 65 Medium" pitchFamily="18" charset="-122"/>
                </a:rPr>
                <a:t>时间：</a:t>
              </a:r>
              <a:r>
                <a:rPr kumimoji="1" lang="en-US" altLang="zh-CN" sz="2200" dirty="0">
                  <a:solidFill>
                    <a:srgbClr val="2B2B2B"/>
                  </a:solidFill>
                  <a:latin typeface="Microsoft YaHei Light" panose="020B0503020204020204" pitchFamily="34" charset="-122"/>
                  <a:ea typeface="Microsoft YaHei Light" panose="020B0503020204020204" pitchFamily="34" charset="-122"/>
                  <a:cs typeface="Alibaba PuHuiTi 2.0 65 Medium" pitchFamily="18" charset="-122"/>
                </a:rPr>
                <a:t>2022/8/20</a:t>
              </a:r>
            </a:p>
          </p:txBody>
        </p:sp>
      </p:grpSp>
      <p:pic>
        <p:nvPicPr>
          <p:cNvPr id="10" name="图片 9">
            <a:extLst>
              <a:ext uri="{FF2B5EF4-FFF2-40B4-BE49-F238E27FC236}">
                <a16:creationId xmlns:a16="http://schemas.microsoft.com/office/drawing/2014/main" id="{C50E0E8B-495D-9F87-D91C-7DB0B5EB04AC}"/>
              </a:ext>
            </a:extLst>
          </p:cNvPr>
          <p:cNvPicPr>
            <a:picLocks noChangeAspect="1"/>
          </p:cNvPicPr>
          <p:nvPr/>
        </p:nvPicPr>
        <p:blipFill>
          <a:blip r:embed="rId12"/>
          <a:stretch>
            <a:fillRect/>
          </a:stretch>
        </p:blipFill>
        <p:spPr>
          <a:xfrm>
            <a:off x="1185658" y="3092432"/>
            <a:ext cx="1226926" cy="1150720"/>
          </a:xfrm>
          <a:prstGeom prst="rect">
            <a:avLst/>
          </a:prstGeom>
        </p:spPr>
      </p:pic>
    </p:spTree>
    <p:extLst>
      <p:ext uri="{BB962C8B-B14F-4D97-AF65-F5344CB8AC3E}">
        <p14:creationId xmlns:p14="http://schemas.microsoft.com/office/powerpoint/2010/main" val="1612316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5224918"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课题解决思路</a:t>
            </a:r>
            <a:r>
              <a:rPr kumimoji="1" lang="en-US" altLang="zh-CN"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-1.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传统工具学习</a:t>
            </a:r>
          </a:p>
        </p:txBody>
      </p:sp>
      <p:sp>
        <p:nvSpPr>
          <p:cNvPr id="2" name="文本框 1">
            <a:extLst>
              <a:ext uri="{FF2B5EF4-FFF2-40B4-BE49-F238E27FC236}">
                <a16:creationId xmlns:a16="http://schemas.microsoft.com/office/drawing/2014/main" id="{AC8170FF-3AAA-18A1-8F14-29506C9FBCE8}"/>
              </a:ext>
            </a:extLst>
          </p:cNvPr>
          <p:cNvSpPr txBox="1"/>
          <p:nvPr/>
        </p:nvSpPr>
        <p:spPr>
          <a:xfrm>
            <a:off x="504559" y="1026781"/>
            <a:ext cx="4647981" cy="1569660"/>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传统工具的优点：</a:t>
            </a:r>
            <a:endParaRPr lang="en-US" altLang="zh-CN" sz="2400" b="1" dirty="0">
              <a:latin typeface="微软雅黑" panose="020B0503020204020204" pitchFamily="34" charset="-122"/>
              <a:ea typeface="微软雅黑" panose="020B0503020204020204" pitchFamily="34" charset="-122"/>
            </a:endParaRPr>
          </a:p>
          <a:p>
            <a:pPr marL="457200" indent="-457200">
              <a:buAutoNum type="arabicPeriod"/>
            </a:pPr>
            <a:r>
              <a:rPr lang="zh-CN" altLang="en-US" sz="2400" dirty="0">
                <a:latin typeface="微软雅黑" panose="020B0503020204020204" pitchFamily="34" charset="-122"/>
                <a:ea typeface="微软雅黑" panose="020B0503020204020204" pitchFamily="34" charset="-122"/>
              </a:rPr>
              <a:t>操作简单</a:t>
            </a:r>
            <a:endParaRPr lang="en-US" altLang="zh-CN" sz="2400" dirty="0">
              <a:latin typeface="微软雅黑" panose="020B0503020204020204" pitchFamily="34" charset="-122"/>
              <a:ea typeface="微软雅黑" panose="020B0503020204020204" pitchFamily="34" charset="-122"/>
            </a:endParaRPr>
          </a:p>
          <a:p>
            <a:pPr marL="457200" indent="-457200">
              <a:buAutoNum type="arabicPeriod"/>
            </a:pPr>
            <a:r>
              <a:rPr lang="zh-CN" altLang="en-US" sz="2400" dirty="0">
                <a:latin typeface="微软雅黑" panose="020B0503020204020204" pitchFamily="34" charset="-122"/>
                <a:ea typeface="微软雅黑" panose="020B0503020204020204" pitchFamily="34" charset="-122"/>
              </a:rPr>
              <a:t>占用资源少，一般不影响执行</a:t>
            </a:r>
            <a:endParaRPr lang="en-US" altLang="zh-CN" sz="2400" dirty="0">
              <a:latin typeface="微软雅黑" panose="020B0503020204020204" pitchFamily="34" charset="-122"/>
              <a:ea typeface="微软雅黑" panose="020B0503020204020204" pitchFamily="34" charset="-122"/>
            </a:endParaRPr>
          </a:p>
          <a:p>
            <a:pPr marL="457200" indent="-457200">
              <a:buAutoNum type="arabicPeriod"/>
            </a:pPr>
            <a:r>
              <a:rPr lang="zh-CN" altLang="en-US" sz="2400" dirty="0">
                <a:latin typeface="微软雅黑" panose="020B0503020204020204" pitchFamily="34" charset="-122"/>
                <a:ea typeface="微软雅黑" panose="020B0503020204020204" pitchFamily="34" charset="-122"/>
              </a:rPr>
              <a:t>独立于</a:t>
            </a:r>
            <a:r>
              <a:rPr lang="en-US" altLang="zh-CN" sz="2400" dirty="0" err="1">
                <a:latin typeface="微软雅黑" panose="020B0503020204020204" pitchFamily="34" charset="-122"/>
                <a:ea typeface="微软雅黑" panose="020B0503020204020204" pitchFamily="34" charset="-122"/>
              </a:rPr>
              <a:t>linux</a:t>
            </a:r>
            <a:r>
              <a:rPr lang="zh-CN" altLang="en-US" sz="2400" dirty="0">
                <a:latin typeface="微软雅黑" panose="020B0503020204020204" pitchFamily="34" charset="-122"/>
                <a:ea typeface="微软雅黑" panose="020B0503020204020204" pitchFamily="34" charset="-122"/>
              </a:rPr>
              <a:t>内核版本</a:t>
            </a:r>
            <a:endParaRPr lang="en-US" altLang="zh-CN" sz="24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4A441738-1DBC-F3D5-457D-0A4A5592EB92}"/>
              </a:ext>
            </a:extLst>
          </p:cNvPr>
          <p:cNvSpPr txBox="1"/>
          <p:nvPr/>
        </p:nvSpPr>
        <p:spPr>
          <a:xfrm>
            <a:off x="5505663" y="1026781"/>
            <a:ext cx="6181777" cy="1938992"/>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传统工具的缺点：</a:t>
            </a:r>
            <a:endParaRPr lang="en-US" altLang="zh-CN" sz="2400" b="1" dirty="0">
              <a:latin typeface="微软雅黑" panose="020B0503020204020204" pitchFamily="34" charset="-122"/>
              <a:ea typeface="微软雅黑" panose="020B0503020204020204" pitchFamily="34" charset="-122"/>
            </a:endParaRPr>
          </a:p>
          <a:p>
            <a:pPr marL="457200" indent="-457200">
              <a:buAutoNum type="arabicPeriod"/>
            </a:pPr>
            <a:r>
              <a:rPr lang="zh-CN" altLang="en-US" sz="2400" dirty="0">
                <a:latin typeface="微软雅黑" panose="020B0503020204020204" pitchFamily="34" charset="-122"/>
                <a:ea typeface="微软雅黑" panose="020B0503020204020204" pitchFamily="34" charset="-122"/>
              </a:rPr>
              <a:t>难以扩展出新的指标</a:t>
            </a:r>
            <a:endParaRPr lang="en-US" altLang="zh-CN" sz="2400" dirty="0">
              <a:latin typeface="微软雅黑" panose="020B0503020204020204" pitchFamily="34" charset="-122"/>
              <a:ea typeface="微软雅黑" panose="020B0503020204020204" pitchFamily="34" charset="-122"/>
            </a:endParaRPr>
          </a:p>
          <a:p>
            <a:pPr marL="457200" indent="-457200">
              <a:buAutoNum type="arabicPeriod"/>
            </a:pPr>
            <a:r>
              <a:rPr lang="zh-CN" altLang="en-US" sz="2400" dirty="0">
                <a:latin typeface="微软雅黑" panose="020B0503020204020204" pitchFamily="34" charset="-122"/>
                <a:ea typeface="微软雅黑" panose="020B0503020204020204" pitchFamily="34" charset="-122"/>
              </a:rPr>
              <a:t>一般依赖</a:t>
            </a:r>
            <a:r>
              <a:rPr lang="en-US" altLang="zh-CN" sz="2400" dirty="0">
                <a:latin typeface="微软雅黑" panose="020B0503020204020204" pitchFamily="34" charset="-122"/>
                <a:ea typeface="微软雅黑" panose="020B0503020204020204" pitchFamily="34" charset="-122"/>
              </a:rPr>
              <a:t>/proc</a:t>
            </a:r>
            <a:r>
              <a:rPr lang="zh-CN" altLang="en-US" sz="2400" dirty="0">
                <a:latin typeface="微软雅黑" panose="020B0503020204020204" pitchFamily="34" charset="-122"/>
                <a:ea typeface="微软雅黑" panose="020B0503020204020204" pitchFamily="34" charset="-122"/>
              </a:rPr>
              <a:t>，精度难以保障</a:t>
            </a:r>
            <a:endParaRPr lang="en-US" altLang="zh-CN" sz="2400" dirty="0">
              <a:latin typeface="微软雅黑" panose="020B0503020204020204" pitchFamily="34" charset="-122"/>
              <a:ea typeface="微软雅黑" panose="020B0503020204020204" pitchFamily="34" charset="-122"/>
            </a:endParaRPr>
          </a:p>
          <a:p>
            <a:pPr marL="457200" indent="-457200">
              <a:buAutoNum type="arabicPeriod"/>
            </a:pPr>
            <a:r>
              <a:rPr lang="zh-CN" altLang="en-US" sz="2400" dirty="0">
                <a:latin typeface="微软雅黑" panose="020B0503020204020204" pitchFamily="34" charset="-122"/>
                <a:ea typeface="微软雅黑" panose="020B0503020204020204" pitchFamily="34" charset="-122"/>
              </a:rPr>
              <a:t>不具备动态特点，不能做到事件化监测（除</a:t>
            </a:r>
            <a:r>
              <a:rPr lang="en-US" altLang="zh-CN" sz="2400" dirty="0">
                <a:latin typeface="微软雅黑" panose="020B0503020204020204" pitchFamily="34" charset="-122"/>
                <a:ea typeface="微软雅黑" panose="020B0503020204020204" pitchFamily="34" charset="-122"/>
              </a:rPr>
              <a:t>perf</a:t>
            </a:r>
            <a:r>
              <a:rPr lang="zh-CN" altLang="en-US" sz="2400" dirty="0">
                <a:latin typeface="微软雅黑" panose="020B0503020204020204" pitchFamily="34" charset="-122"/>
                <a:ea typeface="微软雅黑" panose="020B0503020204020204" pitchFamily="34" charset="-122"/>
              </a:rPr>
              <a:t>外）</a:t>
            </a:r>
            <a:endParaRPr lang="en-US" altLang="zh-CN" sz="2400" dirty="0">
              <a:latin typeface="微软雅黑" panose="020B0503020204020204" pitchFamily="34" charset="-122"/>
              <a:ea typeface="微软雅黑" panose="020B0503020204020204" pitchFamily="34" charset="-122"/>
            </a:endParaRPr>
          </a:p>
        </p:txBody>
      </p:sp>
      <p:sp>
        <p:nvSpPr>
          <p:cNvPr id="6" name="箭头: 下 5">
            <a:extLst>
              <a:ext uri="{FF2B5EF4-FFF2-40B4-BE49-F238E27FC236}">
                <a16:creationId xmlns:a16="http://schemas.microsoft.com/office/drawing/2014/main" id="{8FCC483F-2A86-B629-61E9-EE2D5D268207}"/>
              </a:ext>
            </a:extLst>
          </p:cNvPr>
          <p:cNvSpPr/>
          <p:nvPr/>
        </p:nvSpPr>
        <p:spPr>
          <a:xfrm>
            <a:off x="5481228" y="2713286"/>
            <a:ext cx="614772" cy="702784"/>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46A7E99E-3F4E-2C6A-1578-DD61063A3D4D}"/>
              </a:ext>
            </a:extLst>
          </p:cNvPr>
          <p:cNvSpPr txBox="1"/>
          <p:nvPr/>
        </p:nvSpPr>
        <p:spPr>
          <a:xfrm>
            <a:off x="4757351" y="3495592"/>
            <a:ext cx="2520012" cy="461665"/>
          </a:xfrm>
          <a:prstGeom prst="rect">
            <a:avLst/>
          </a:prstGeom>
          <a:noFill/>
        </p:spPr>
        <p:txBody>
          <a:bodyPr wrap="square" rtlCol="0">
            <a:spAutoFit/>
          </a:bodyPr>
          <a:lstStyle/>
          <a:p>
            <a:r>
              <a:rPr lang="zh-CN" altLang="en-US" sz="2400" b="1" dirty="0"/>
              <a:t>引入</a:t>
            </a:r>
            <a:r>
              <a:rPr lang="en-US" altLang="zh-CN" sz="2400" b="1" dirty="0"/>
              <a:t>eBPF</a:t>
            </a:r>
            <a:r>
              <a:rPr lang="zh-CN" altLang="en-US" sz="2400" b="1" dirty="0"/>
              <a:t>工具</a:t>
            </a:r>
          </a:p>
        </p:txBody>
      </p:sp>
      <p:sp>
        <p:nvSpPr>
          <p:cNvPr id="11" name="文本框 10">
            <a:extLst>
              <a:ext uri="{FF2B5EF4-FFF2-40B4-BE49-F238E27FC236}">
                <a16:creationId xmlns:a16="http://schemas.microsoft.com/office/drawing/2014/main" id="{69911855-714B-7E09-0637-1BE1B1D6D45D}"/>
              </a:ext>
            </a:extLst>
          </p:cNvPr>
          <p:cNvSpPr txBox="1"/>
          <p:nvPr/>
        </p:nvSpPr>
        <p:spPr>
          <a:xfrm>
            <a:off x="1334581" y="3945889"/>
            <a:ext cx="9832244" cy="2308324"/>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优势： </a:t>
            </a:r>
            <a:endParaRPr lang="en-US" altLang="zh-CN" sz="2400" dirty="0">
              <a:latin typeface="微软雅黑" panose="020B0503020204020204" pitchFamily="34" charset="-122"/>
              <a:ea typeface="微软雅黑" panose="020B0503020204020204" pitchFamily="34" charset="-122"/>
            </a:endParaRPr>
          </a:p>
          <a:p>
            <a:pPr marL="457200" indent="-457200">
              <a:buAutoNum type="arabicPeriod"/>
            </a:pPr>
            <a:r>
              <a:rPr lang="zh-CN" altLang="en-US" sz="2400" dirty="0">
                <a:latin typeface="微软雅黑" panose="020B0503020204020204" pitchFamily="34" charset="-122"/>
                <a:ea typeface="微软雅黑" panose="020B0503020204020204" pitchFamily="34" charset="-122"/>
              </a:rPr>
              <a:t>即写即用，可以根据需要相应编写对应的程序</a:t>
            </a:r>
            <a:endParaRPr lang="en-US" altLang="zh-CN" sz="2400" dirty="0">
              <a:latin typeface="微软雅黑" panose="020B0503020204020204" pitchFamily="34" charset="-122"/>
              <a:ea typeface="微软雅黑" panose="020B0503020204020204" pitchFamily="34" charset="-122"/>
            </a:endParaRPr>
          </a:p>
          <a:p>
            <a:pPr marL="457200" indent="-457200">
              <a:buAutoNum type="arabicPeriod"/>
            </a:pPr>
            <a:r>
              <a:rPr lang="zh-CN" altLang="en-US" sz="2400">
                <a:latin typeface="微软雅黑" panose="020B0503020204020204" pitchFamily="34" charset="-122"/>
                <a:ea typeface="微软雅黑" panose="020B0503020204020204" pitchFamily="34" charset="-122"/>
              </a:rPr>
              <a:t>可以</a:t>
            </a:r>
            <a:r>
              <a:rPr lang="zh-CN" altLang="en-US" sz="2400" dirty="0">
                <a:latin typeface="微软雅黑" panose="020B0503020204020204" pitchFamily="34" charset="-122"/>
                <a:ea typeface="微软雅黑" panose="020B0503020204020204" pitchFamily="34" charset="-122"/>
              </a:rPr>
              <a:t>动态筛选信息来导出，灵活度高</a:t>
            </a:r>
            <a:endParaRPr lang="en-US" altLang="zh-CN" sz="2400" dirty="0">
              <a:latin typeface="微软雅黑" panose="020B0503020204020204" pitchFamily="34" charset="-122"/>
              <a:ea typeface="微软雅黑" panose="020B0503020204020204" pitchFamily="34" charset="-122"/>
            </a:endParaRPr>
          </a:p>
          <a:p>
            <a:pPr marL="457200" indent="-457200">
              <a:buAutoNum type="arabicPeriod"/>
            </a:pPr>
            <a:r>
              <a:rPr lang="zh-CN" altLang="en-US" sz="2400" dirty="0">
                <a:latin typeface="微软雅黑" panose="020B0503020204020204" pitchFamily="34" charset="-122"/>
                <a:ea typeface="微软雅黑" panose="020B0503020204020204" pitchFamily="34" charset="-122"/>
              </a:rPr>
              <a:t>相比于单纯的采样，</a:t>
            </a:r>
            <a:r>
              <a:rPr lang="en-US" altLang="zh-CN" sz="2400" dirty="0">
                <a:latin typeface="微软雅黑" panose="020B0503020204020204" pitchFamily="34" charset="-122"/>
                <a:ea typeface="微软雅黑" panose="020B0503020204020204" pitchFamily="34" charset="-122"/>
              </a:rPr>
              <a:t>eBPF</a:t>
            </a:r>
            <a:r>
              <a:rPr lang="zh-CN" altLang="en-US" sz="2400" dirty="0">
                <a:latin typeface="微软雅黑" panose="020B0503020204020204" pitchFamily="34" charset="-122"/>
                <a:ea typeface="微软雅黑" panose="020B0503020204020204" pitchFamily="34" charset="-122"/>
              </a:rPr>
              <a:t>能准确获取事件发生的时间和持续的时长，准确度高</a:t>
            </a:r>
            <a:endParaRPr lang="en-US" altLang="zh-CN" sz="2400" dirty="0">
              <a:latin typeface="微软雅黑" panose="020B0503020204020204" pitchFamily="34" charset="-122"/>
              <a:ea typeface="微软雅黑" panose="020B0503020204020204" pitchFamily="34" charset="-122"/>
            </a:endParaRPr>
          </a:p>
          <a:p>
            <a:pPr marL="457200" indent="-457200">
              <a:buAutoNum type="arabicPeriod"/>
            </a:pPr>
            <a:r>
              <a:rPr lang="zh-CN" altLang="en-US" sz="2400" dirty="0">
                <a:latin typeface="微软雅黑" panose="020B0503020204020204" pitchFamily="34" charset="-122"/>
                <a:ea typeface="微软雅黑" panose="020B0503020204020204" pitchFamily="34" charset="-122"/>
              </a:rPr>
              <a:t>从内核运行原理层次分析问题，有助于深入挖掘问题的本质</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3559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5224918"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课题解决思路 </a:t>
            </a:r>
            <a:r>
              <a:rPr kumimoji="1" lang="en-US" altLang="zh-CN"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- 2.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性能分析法</a:t>
            </a:r>
          </a:p>
        </p:txBody>
      </p:sp>
      <p:sp>
        <p:nvSpPr>
          <p:cNvPr id="4" name="文本框 3">
            <a:extLst>
              <a:ext uri="{FF2B5EF4-FFF2-40B4-BE49-F238E27FC236}">
                <a16:creationId xmlns:a16="http://schemas.microsoft.com/office/drawing/2014/main" id="{81244FB2-1CE0-5C76-CDC6-C6D69D6D0F78}"/>
              </a:ext>
            </a:extLst>
          </p:cNvPr>
          <p:cNvSpPr txBox="1"/>
          <p:nvPr/>
        </p:nvSpPr>
        <p:spPr>
          <a:xfrm>
            <a:off x="333923" y="728666"/>
            <a:ext cx="11294860" cy="6001643"/>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性能监测的目标：降低系统延迟，提升速率和资源利用率</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根据性能分析方法论</a:t>
            </a:r>
            <a:r>
              <a:rPr lang="en-US" altLang="zh-CN" dirty="0">
                <a:latin typeface="微软雅黑" panose="020B0503020204020204" pitchFamily="34" charset="-122"/>
                <a:ea typeface="微软雅黑" panose="020B0503020204020204" pitchFamily="34" charset="-122"/>
              </a:rPr>
              <a:t>[1]</a:t>
            </a:r>
            <a:r>
              <a:rPr lang="zh-CN" altLang="en-US" sz="2400" dirty="0">
                <a:latin typeface="微软雅黑" panose="020B0503020204020204" pitchFamily="34" charset="-122"/>
                <a:ea typeface="微软雅黑" panose="020B0503020204020204" pitchFamily="34" charset="-122"/>
              </a:rPr>
              <a:t>，我们可以对</a:t>
            </a:r>
            <a:r>
              <a:rPr lang="en-US" altLang="zh-CN" sz="2400" b="1" dirty="0">
                <a:solidFill>
                  <a:srgbClr val="FF0000"/>
                </a:solidFill>
                <a:latin typeface="微软雅黑" panose="020B0503020204020204" pitchFamily="34" charset="-122"/>
                <a:ea typeface="微软雅黑" panose="020B0503020204020204" pitchFamily="34" charset="-122"/>
              </a:rPr>
              <a:t>CPU</a:t>
            </a:r>
            <a:r>
              <a:rPr lang="zh-CN" altLang="en-US" sz="2400" b="1" dirty="0">
                <a:solidFill>
                  <a:srgbClr val="FF0000"/>
                </a:solidFill>
                <a:latin typeface="微软雅黑" panose="020B0503020204020204" pitchFamily="34" charset="-122"/>
                <a:ea typeface="微软雅黑" panose="020B0503020204020204" pitchFamily="34" charset="-122"/>
              </a:rPr>
              <a:t>运行负载画像</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1. </a:t>
            </a:r>
            <a:r>
              <a:rPr lang="zh-CN" altLang="en-US" sz="2400" dirty="0">
                <a:latin typeface="微软雅黑" panose="020B0503020204020204" pitchFamily="34" charset="-122"/>
                <a:ea typeface="微软雅黑" panose="020B0503020204020204" pitchFamily="34" charset="-122"/>
              </a:rPr>
              <a:t>负载的来源（包括进程</a:t>
            </a:r>
            <a:r>
              <a:rPr lang="en-US" altLang="zh-CN" sz="2400" dirty="0">
                <a:latin typeface="微软雅黑" panose="020B0503020204020204" pitchFamily="34" charset="-122"/>
                <a:ea typeface="微软雅黑" panose="020B0503020204020204" pitchFamily="34" charset="-122"/>
              </a:rPr>
              <a:t>ID</a:t>
            </a:r>
            <a:r>
              <a:rPr lang="zh-CN" altLang="en-US" sz="2400" dirty="0">
                <a:latin typeface="微软雅黑" panose="020B0503020204020204" pitchFamily="34" charset="-122"/>
                <a:ea typeface="微软雅黑" panose="020B0503020204020204" pitchFamily="34" charset="-122"/>
              </a:rPr>
              <a:t>、用户</a:t>
            </a:r>
            <a:r>
              <a:rPr lang="en-US" altLang="zh-CN" sz="2400" dirty="0">
                <a:latin typeface="微软雅黑" panose="020B0503020204020204" pitchFamily="34" charset="-122"/>
                <a:ea typeface="微软雅黑" panose="020B0503020204020204" pitchFamily="34" charset="-122"/>
              </a:rPr>
              <a:t>ID</a:t>
            </a:r>
            <a:r>
              <a:rPr lang="zh-CN" altLang="en-US" sz="2400" dirty="0">
                <a:latin typeface="微软雅黑" panose="020B0503020204020204" pitchFamily="34" charset="-122"/>
                <a:ea typeface="微软雅黑" panose="020B0503020204020204" pitchFamily="34" charset="-122"/>
              </a:rPr>
              <a:t>等）</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2. </a:t>
            </a:r>
            <a:r>
              <a:rPr lang="zh-CN" altLang="en-US" sz="2400" dirty="0">
                <a:latin typeface="微软雅黑" panose="020B0503020204020204" pitchFamily="34" charset="-122"/>
                <a:ea typeface="微软雅黑" panose="020B0503020204020204" pitchFamily="34" charset="-122"/>
              </a:rPr>
              <a:t>负载产生的原因（代码路径、调用栈等）</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3. </a:t>
            </a:r>
            <a:r>
              <a:rPr lang="zh-CN" altLang="en-US" sz="2400" dirty="0">
                <a:latin typeface="微软雅黑" panose="020B0503020204020204" pitchFamily="34" charset="-122"/>
                <a:ea typeface="微软雅黑" panose="020B0503020204020204" pitchFamily="34" charset="-122"/>
              </a:rPr>
              <a:t>负载的组成（各负载类型所占的比例）</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400" dirty="0">
                <a:latin typeface="微软雅黑" panose="020B0503020204020204" pitchFamily="34" charset="-122"/>
                <a:ea typeface="微软雅黑" panose="020B0503020204020204" pitchFamily="34" charset="-122"/>
              </a:rPr>
              <a:t>4. </a:t>
            </a:r>
            <a:r>
              <a:rPr lang="zh-CN" altLang="en-US" sz="2400" dirty="0">
                <a:latin typeface="微软雅黑" panose="020B0503020204020204" pitchFamily="34" charset="-122"/>
                <a:ea typeface="微软雅黑" panose="020B0503020204020204" pitchFamily="34" charset="-122"/>
              </a:rPr>
              <a:t>负载如何随时间变化</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比如：分析</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各个运行状态的负载画像，按</a:t>
            </a:r>
            <a:r>
              <a:rPr lang="en-US" altLang="zh-CN" sz="2400" dirty="0">
                <a:latin typeface="微软雅黑" panose="020B0503020204020204" pitchFamily="34" charset="-122"/>
                <a:ea typeface="微软雅黑" panose="020B0503020204020204" pitchFamily="34" charset="-122"/>
              </a:rPr>
              <a:t>1s</a:t>
            </a:r>
            <a:r>
              <a:rPr lang="zh-CN" altLang="en-US" sz="2400" dirty="0">
                <a:latin typeface="微软雅黑" panose="020B0503020204020204" pitchFamily="34" charset="-122"/>
                <a:ea typeface="微软雅黑" panose="020B0503020204020204" pitchFamily="34" charset="-122"/>
              </a:rPr>
              <a:t>的时间频率打印各个运行状态（包括</a:t>
            </a:r>
            <a:r>
              <a:rPr lang="en-US" altLang="zh-CN" sz="2400" dirty="0" err="1">
                <a:latin typeface="微软雅黑" panose="020B0503020204020204" pitchFamily="34" charset="-122"/>
                <a:ea typeface="微软雅黑" panose="020B0503020204020204" pitchFamily="34" charset="-122"/>
              </a:rPr>
              <a:t>usr</a:t>
            </a:r>
            <a:r>
              <a:rPr lang="en-US" altLang="zh-CN" sz="2400" dirty="0">
                <a:latin typeface="微软雅黑" panose="020B0503020204020204" pitchFamily="34" charset="-122"/>
                <a:ea typeface="微软雅黑" panose="020B0503020204020204" pitchFamily="34" charset="-122"/>
              </a:rPr>
              <a:t>, sys, </a:t>
            </a:r>
            <a:r>
              <a:rPr lang="en-US" altLang="zh-CN" sz="2400" dirty="0" err="1">
                <a:latin typeface="微软雅黑" panose="020B0503020204020204" pitchFamily="34" charset="-122"/>
                <a:ea typeface="微软雅黑" panose="020B0503020204020204" pitchFamily="34" charset="-122"/>
              </a:rPr>
              <a:t>irq</a:t>
            </a:r>
            <a:r>
              <a:rPr lang="zh-CN" altLang="en-US" sz="2400" dirty="0">
                <a:latin typeface="微软雅黑" panose="020B0503020204020204" pitchFamily="34" charset="-122"/>
                <a:ea typeface="微软雅黑" panose="020B0503020204020204" pitchFamily="34" charset="-122"/>
              </a:rPr>
              <a:t>等）占用的</a:t>
            </a:r>
            <a:r>
              <a:rPr lang="en-US" altLang="zh-CN" sz="2400" dirty="0">
                <a:latin typeface="微软雅黑" panose="020B0503020204020204" pitchFamily="34" charset="-122"/>
                <a:ea typeface="微软雅黑" panose="020B0503020204020204" pitchFamily="34" charset="-122"/>
              </a:rPr>
              <a:t>CPU</a:t>
            </a:r>
            <a:r>
              <a:rPr lang="zh-CN" altLang="en-US" sz="2400" dirty="0">
                <a:latin typeface="微软雅黑" panose="020B0503020204020204" pitchFamily="34" charset="-122"/>
                <a:ea typeface="微软雅黑" panose="020B0503020204020204" pitchFamily="34" charset="-122"/>
              </a:rPr>
              <a:t>时间比例</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此外，</a:t>
            </a:r>
            <a:r>
              <a:rPr lang="zh-CN" altLang="en-US" sz="2400" b="1" dirty="0">
                <a:solidFill>
                  <a:srgbClr val="FF0000"/>
                </a:solidFill>
                <a:latin typeface="微软雅黑" panose="020B0503020204020204" pitchFamily="34" charset="-122"/>
                <a:ea typeface="微软雅黑" panose="020B0503020204020204" pitchFamily="34" charset="-122"/>
              </a:rPr>
              <a:t>下钻分析法</a:t>
            </a:r>
            <a:r>
              <a:rPr lang="zh-CN" altLang="en-US" sz="2400" dirty="0">
                <a:latin typeface="微软雅黑" panose="020B0503020204020204" pitchFamily="34" charset="-122"/>
                <a:ea typeface="微软雅黑" panose="020B0503020204020204" pitchFamily="34" charset="-122"/>
              </a:rPr>
              <a:t>也是一种不错的分析方法：</a:t>
            </a:r>
            <a:endParaRPr lang="en-US" altLang="zh-CN" sz="24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工作过程是从一个指标开始，将这个指标拆分为多个组成部分，再将最大的组件拆分为更小的组件，继续重复分析。</a:t>
            </a:r>
            <a:endParaRPr lang="en-US" altLang="zh-CN" sz="2400" dirty="0">
              <a:latin typeface="微软雅黑" panose="020B0503020204020204" pitchFamily="34" charset="-122"/>
              <a:ea typeface="微软雅黑" panose="020B0503020204020204" pitchFamily="34" charset="-122"/>
            </a:endParaRPr>
          </a:p>
          <a:p>
            <a:r>
              <a:rPr lang="zh-CN" altLang="en-US" sz="2400" dirty="0">
                <a:latin typeface="微软雅黑" panose="020B0503020204020204" pitchFamily="34" charset="-122"/>
                <a:ea typeface="微软雅黑" panose="020B0503020204020204" pitchFamily="34" charset="-122"/>
              </a:rPr>
              <a:t>比如：分析进程阻塞延迟的组成，先分析使进程阻塞的第一个进程</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运行的时间和阻塞的时间，再分析使</a:t>
            </a:r>
            <a:r>
              <a:rPr lang="en-US" altLang="zh-CN" sz="2400" dirty="0">
                <a:latin typeface="微软雅黑" panose="020B0503020204020204" pitchFamily="34" charset="-122"/>
                <a:ea typeface="微软雅黑" panose="020B0503020204020204" pitchFamily="34" charset="-122"/>
              </a:rPr>
              <a:t>A</a:t>
            </a:r>
            <a:r>
              <a:rPr lang="zh-CN" altLang="en-US" sz="2400" dirty="0">
                <a:latin typeface="微软雅黑" panose="020B0503020204020204" pitchFamily="34" charset="-122"/>
                <a:ea typeface="微软雅黑" panose="020B0503020204020204" pitchFamily="34" charset="-122"/>
              </a:rPr>
              <a:t>阻塞的</a:t>
            </a:r>
            <a:r>
              <a:rPr lang="en-US" altLang="zh-CN" sz="2400" dirty="0">
                <a:latin typeface="微软雅黑" panose="020B0503020204020204" pitchFamily="34" charset="-122"/>
                <a:ea typeface="微软雅黑" panose="020B0503020204020204" pitchFamily="34" charset="-122"/>
              </a:rPr>
              <a:t>B</a:t>
            </a:r>
            <a:r>
              <a:rPr lang="zh-CN" altLang="en-US" sz="2400" dirty="0">
                <a:latin typeface="微软雅黑" panose="020B0503020204020204" pitchFamily="34" charset="-122"/>
                <a:ea typeface="微软雅黑" panose="020B0503020204020204" pitchFamily="34" charset="-122"/>
              </a:rPr>
              <a:t>运行的时间和阻塞时间，逐步拆分，直到拆分到最后一个导致阻塞的进程：</a:t>
            </a:r>
            <a:r>
              <a:rPr lang="en-US" altLang="zh-CN" sz="2400" dirty="0">
                <a:latin typeface="微软雅黑" panose="020B0503020204020204" pitchFamily="34" charset="-122"/>
                <a:ea typeface="微软雅黑" panose="020B0503020204020204" pitchFamily="34" charset="-122"/>
              </a:rPr>
              <a:t>A-&gt;B-&gt;C-&gt;…-&gt;D</a:t>
            </a:r>
          </a:p>
        </p:txBody>
      </p:sp>
    </p:spTree>
    <p:extLst>
      <p:ext uri="{BB962C8B-B14F-4D97-AF65-F5344CB8AC3E}">
        <p14:creationId xmlns:p14="http://schemas.microsoft.com/office/powerpoint/2010/main" val="862307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36550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课题进展与成果展示</a:t>
            </a:r>
          </a:p>
        </p:txBody>
      </p:sp>
      <p:sp>
        <p:nvSpPr>
          <p:cNvPr id="4" name="文本框 3">
            <a:extLst>
              <a:ext uri="{FF2B5EF4-FFF2-40B4-BE49-F238E27FC236}">
                <a16:creationId xmlns:a16="http://schemas.microsoft.com/office/drawing/2014/main" id="{6BA6D344-D051-D7E2-7BC4-DB7EBD22FDFA}"/>
              </a:ext>
            </a:extLst>
          </p:cNvPr>
          <p:cNvSpPr txBox="1"/>
          <p:nvPr/>
        </p:nvSpPr>
        <p:spPr>
          <a:xfrm>
            <a:off x="333923" y="974502"/>
            <a:ext cx="4921249" cy="677108"/>
          </a:xfrm>
          <a:prstGeom prst="rect">
            <a:avLst/>
          </a:prstGeom>
          <a:noFill/>
        </p:spPr>
        <p:txBody>
          <a:bodyPr wrap="square" rtlCol="0">
            <a:spAutoFit/>
          </a:bodyPr>
          <a:lstStyle/>
          <a:p>
            <a:pPr marL="342900" indent="-342900">
              <a:buAutoNum type="arabicPeriod"/>
            </a:pPr>
            <a:r>
              <a:rPr lang="en-US" altLang="zh-CN" sz="2000" dirty="0" err="1">
                <a:latin typeface="微软雅黑" panose="020B0503020204020204" pitchFamily="34" charset="-122"/>
                <a:ea typeface="微软雅黑" panose="020B0503020204020204" pitchFamily="34" charset="-122"/>
              </a:rPr>
              <a:t>go_migrate_info</a:t>
            </a:r>
            <a:endParaRPr lang="en-US" altLang="zh-CN" sz="2000" dirty="0">
              <a:latin typeface="微软雅黑" panose="020B0503020204020204" pitchFamily="34" charset="-122"/>
              <a:ea typeface="微软雅黑" panose="020B0503020204020204" pitchFamily="34" charset="-122"/>
            </a:endParaRPr>
          </a:p>
          <a:p>
            <a:pPr marL="342900" indent="-342900">
              <a:buAutoNum type="arabicPeriod"/>
            </a:pPr>
            <a:endParaRPr lang="zh-CN" altLang="en-US"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25A447C6-AEEB-72C9-6062-5FF81EAAF300}"/>
              </a:ext>
            </a:extLst>
          </p:cNvPr>
          <p:cNvPicPr>
            <a:picLocks noChangeAspect="1"/>
          </p:cNvPicPr>
          <p:nvPr/>
        </p:nvPicPr>
        <p:blipFill>
          <a:blip r:embed="rId7"/>
          <a:stretch>
            <a:fillRect/>
          </a:stretch>
        </p:blipFill>
        <p:spPr>
          <a:xfrm>
            <a:off x="193081" y="1411802"/>
            <a:ext cx="5744645" cy="2308324"/>
          </a:xfrm>
          <a:prstGeom prst="rect">
            <a:avLst/>
          </a:prstGeom>
        </p:spPr>
      </p:pic>
      <p:sp>
        <p:nvSpPr>
          <p:cNvPr id="10" name="文本框 9">
            <a:extLst>
              <a:ext uri="{FF2B5EF4-FFF2-40B4-BE49-F238E27FC236}">
                <a16:creationId xmlns:a16="http://schemas.microsoft.com/office/drawing/2014/main" id="{68B27AA6-BF46-AC16-0F0B-9DDE5C711AB1}"/>
              </a:ext>
            </a:extLst>
          </p:cNvPr>
          <p:cNvSpPr txBox="1"/>
          <p:nvPr/>
        </p:nvSpPr>
        <p:spPr>
          <a:xfrm>
            <a:off x="113943" y="3821889"/>
            <a:ext cx="5902919" cy="286232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展示</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在每秒内发生</a:t>
            </a:r>
            <a:r>
              <a:rPr lang="zh-CN" altLang="en-US" dirty="0">
                <a:solidFill>
                  <a:srgbClr val="FF0000"/>
                </a:solidFill>
                <a:latin typeface="微软雅黑" panose="020B0503020204020204" pitchFamily="34" charset="-122"/>
                <a:ea typeface="微软雅黑" panose="020B0503020204020204" pitchFamily="34" charset="-122"/>
              </a:rPr>
              <a:t>进程迁移</a:t>
            </a:r>
            <a:r>
              <a:rPr lang="zh-CN" altLang="en-US" dirty="0">
                <a:latin typeface="微软雅黑" panose="020B0503020204020204" pitchFamily="34" charset="-122"/>
                <a:ea typeface="微软雅黑" panose="020B0503020204020204" pitchFamily="34" charset="-122"/>
              </a:rPr>
              <a:t>的事件。进程迁移是重要的事件，它展现了进程从一个</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转移到另一个</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执行的过程。由于进程在</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间的转移存在</a:t>
            </a:r>
            <a:r>
              <a:rPr lang="en-US" altLang="zh-CN" dirty="0">
                <a:latin typeface="微软雅黑" panose="020B0503020204020204" pitchFamily="34" charset="-122"/>
                <a:ea typeface="微软雅黑" panose="020B0503020204020204" pitchFamily="34" charset="-122"/>
              </a:rPr>
              <a:t>cache</a:t>
            </a:r>
            <a:r>
              <a:rPr lang="zh-CN" altLang="en-US" dirty="0">
                <a:latin typeface="微软雅黑" panose="020B0503020204020204" pitchFamily="34" charset="-122"/>
                <a:ea typeface="微软雅黑" panose="020B0503020204020204" pitchFamily="34" charset="-122"/>
              </a:rPr>
              <a:t>性能的损耗，因此进程迁移是需要避免的事件。</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此工具可进一步查看频繁迁移的进程</a:t>
            </a:r>
            <a:r>
              <a:rPr lang="en-US" altLang="zh-CN" dirty="0" err="1">
                <a:latin typeface="微软雅黑" panose="020B0503020204020204" pitchFamily="34" charset="-122"/>
                <a:ea typeface="微软雅黑" panose="020B0503020204020204" pitchFamily="34" charset="-122"/>
              </a:rPr>
              <a:t>pid</a:t>
            </a:r>
            <a:r>
              <a:rPr lang="zh-CN" altLang="en-US" dirty="0">
                <a:latin typeface="微软雅黑" panose="020B0503020204020204" pitchFamily="34" charset="-122"/>
                <a:ea typeface="微软雅黑" panose="020B0503020204020204" pitchFamily="34" charset="-122"/>
              </a:rPr>
              <a:t>，以帮助分析进程频繁迁移的原因，判断进程是随机迁移还是固定迁移。</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挂载点</a:t>
            </a:r>
            <a:r>
              <a:rPr lang="en-US" altLang="zh-CN" dirty="0">
                <a:latin typeface="微软雅黑" panose="020B0503020204020204" pitchFamily="34" charset="-122"/>
                <a:ea typeface="微软雅黑" panose="020B0503020204020204" pitchFamily="34" charset="-122"/>
              </a:rPr>
              <a:t>: </a:t>
            </a:r>
            <a:r>
              <a:rPr lang="en-US" altLang="zh-CN" b="0" dirty="0" err="1">
                <a:solidFill>
                  <a:srgbClr val="A31515"/>
                </a:solidFill>
                <a:effectLst/>
                <a:latin typeface="微软雅黑" panose="020B0503020204020204" pitchFamily="34" charset="-122"/>
                <a:ea typeface="微软雅黑" panose="020B0503020204020204" pitchFamily="34" charset="-122"/>
              </a:rPr>
              <a:t>tracepoint</a:t>
            </a:r>
            <a:r>
              <a:rPr lang="en-US" altLang="zh-CN" b="0" dirty="0">
                <a:solidFill>
                  <a:srgbClr val="A31515"/>
                </a:solidFill>
                <a:effectLst/>
                <a:latin typeface="微软雅黑" panose="020B0503020204020204" pitchFamily="34" charset="-122"/>
                <a:ea typeface="微软雅黑" panose="020B0503020204020204" pitchFamily="34" charset="-122"/>
              </a:rPr>
              <a:t>/sched/</a:t>
            </a:r>
            <a:r>
              <a:rPr lang="en-US" altLang="zh-CN" b="0" dirty="0" err="1">
                <a:solidFill>
                  <a:srgbClr val="A31515"/>
                </a:solidFill>
                <a:effectLst/>
                <a:latin typeface="微软雅黑" panose="020B0503020204020204" pitchFamily="34" charset="-122"/>
                <a:ea typeface="微软雅黑" panose="020B0503020204020204" pitchFamily="34" charset="-122"/>
              </a:rPr>
              <a:t>sched_migrate_task</a:t>
            </a:r>
            <a:endParaRPr lang="en-US" altLang="zh-CN" b="0" dirty="0">
              <a:solidFill>
                <a:srgbClr val="000000"/>
              </a:solidFill>
              <a:effectLst/>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2B1B5CC6-F3E5-0A52-64A0-0A50FE208768}"/>
              </a:ext>
            </a:extLst>
          </p:cNvPr>
          <p:cNvSpPr txBox="1"/>
          <p:nvPr/>
        </p:nvSpPr>
        <p:spPr>
          <a:xfrm>
            <a:off x="6554229" y="974502"/>
            <a:ext cx="4921249"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2. </a:t>
            </a:r>
            <a:r>
              <a:rPr lang="en-US" altLang="zh-CN" dirty="0" err="1">
                <a:latin typeface="微软雅黑" panose="020B0503020204020204" pitchFamily="34" charset="-122"/>
                <a:ea typeface="微软雅黑" panose="020B0503020204020204" pitchFamily="34" charset="-122"/>
              </a:rPr>
              <a:t>go_schedule</a:t>
            </a:r>
            <a:endParaRPr lang="zh-CN" altLang="en-US" dirty="0">
              <a:latin typeface="微软雅黑" panose="020B0503020204020204" pitchFamily="34" charset="-122"/>
              <a:ea typeface="微软雅黑" panose="020B0503020204020204" pitchFamily="34" charset="-122"/>
            </a:endParaRPr>
          </a:p>
        </p:txBody>
      </p:sp>
      <p:pic>
        <p:nvPicPr>
          <p:cNvPr id="15" name="图片 14">
            <a:extLst>
              <a:ext uri="{FF2B5EF4-FFF2-40B4-BE49-F238E27FC236}">
                <a16:creationId xmlns:a16="http://schemas.microsoft.com/office/drawing/2014/main" id="{AB5F760D-637B-873E-A3AA-C9ABB6BDDF2C}"/>
              </a:ext>
            </a:extLst>
          </p:cNvPr>
          <p:cNvPicPr>
            <a:picLocks noChangeAspect="1"/>
          </p:cNvPicPr>
          <p:nvPr/>
        </p:nvPicPr>
        <p:blipFill>
          <a:blip r:embed="rId8"/>
          <a:stretch>
            <a:fillRect/>
          </a:stretch>
        </p:blipFill>
        <p:spPr>
          <a:xfrm>
            <a:off x="6757065" y="1392269"/>
            <a:ext cx="3718882" cy="2552921"/>
          </a:xfrm>
          <a:prstGeom prst="rect">
            <a:avLst/>
          </a:prstGeom>
        </p:spPr>
      </p:pic>
      <p:sp>
        <p:nvSpPr>
          <p:cNvPr id="16" name="文本框 15">
            <a:extLst>
              <a:ext uri="{FF2B5EF4-FFF2-40B4-BE49-F238E27FC236}">
                <a16:creationId xmlns:a16="http://schemas.microsoft.com/office/drawing/2014/main" id="{AA8F98CE-585C-2F90-2524-DB383E6854F5}"/>
              </a:ext>
            </a:extLst>
          </p:cNvPr>
          <p:cNvSpPr txBox="1"/>
          <p:nvPr/>
        </p:nvSpPr>
        <p:spPr>
          <a:xfrm>
            <a:off x="6518665" y="4098888"/>
            <a:ext cx="5449646"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展示逐</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的运行队列长度。运行队列</a:t>
            </a:r>
            <a:r>
              <a:rPr lang="en-US" altLang="zh-CN" dirty="0" err="1">
                <a:latin typeface="微软雅黑" panose="020B0503020204020204" pitchFamily="34" charset="-122"/>
                <a:ea typeface="微软雅黑" panose="020B0503020204020204" pitchFamily="34" charset="-122"/>
              </a:rPr>
              <a:t>rq</a:t>
            </a:r>
            <a:r>
              <a:rPr lang="zh-CN" altLang="en-US" dirty="0">
                <a:latin typeface="微软雅黑" panose="020B0503020204020204" pitchFamily="34" charset="-122"/>
                <a:ea typeface="微软雅黑" panose="020B0503020204020204" pitchFamily="34" charset="-122"/>
              </a:rPr>
              <a:t>是每个</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独有的数据结构，以</a:t>
            </a:r>
            <a:r>
              <a:rPr lang="en-US" altLang="zh-CN" dirty="0">
                <a:latin typeface="微软雅黑" panose="020B0503020204020204" pitchFamily="34" charset="-122"/>
                <a:ea typeface="微软雅黑" panose="020B0503020204020204" pitchFamily="34" charset="-122"/>
              </a:rPr>
              <a:t>PER_CPU</a:t>
            </a:r>
            <a:r>
              <a:rPr lang="zh-CN" altLang="en-US" dirty="0">
                <a:latin typeface="微软雅黑" panose="020B0503020204020204" pitchFamily="34" charset="-122"/>
                <a:ea typeface="微软雅黑" panose="020B0503020204020204" pitchFamily="34" charset="-122"/>
              </a:rPr>
              <a:t>变量的形式存储在内核中。目前暂时难以通过</a:t>
            </a:r>
            <a:r>
              <a:rPr lang="en-US" altLang="zh-CN" dirty="0">
                <a:latin typeface="微软雅黑" panose="020B0503020204020204" pitchFamily="34" charset="-122"/>
                <a:ea typeface="微软雅黑" panose="020B0503020204020204" pitchFamily="34" charset="-122"/>
              </a:rPr>
              <a:t>PER_CPU</a:t>
            </a:r>
            <a:r>
              <a:rPr lang="zh-CN" altLang="en-US" dirty="0">
                <a:latin typeface="微软雅黑" panose="020B0503020204020204" pitchFamily="34" charset="-122"/>
                <a:ea typeface="微软雅黑" panose="020B0503020204020204" pitchFamily="34" charset="-122"/>
              </a:rPr>
              <a:t>变量访问到每个核对应的</a:t>
            </a:r>
            <a:r>
              <a:rPr lang="en-US" altLang="zh-CN" dirty="0" err="1">
                <a:latin typeface="微软雅黑" panose="020B0503020204020204" pitchFamily="34" charset="-122"/>
                <a:ea typeface="微软雅黑" panose="020B0503020204020204" pitchFamily="34" charset="-122"/>
              </a:rPr>
              <a:t>rq</a:t>
            </a:r>
            <a:r>
              <a:rPr lang="zh-CN" altLang="en-US" dirty="0">
                <a:latin typeface="微软雅黑" panose="020B0503020204020204" pitchFamily="34" charset="-122"/>
                <a:ea typeface="微软雅黑" panose="020B0503020204020204" pitchFamily="34" charset="-122"/>
              </a:rPr>
              <a:t>，但可以绑定到</a:t>
            </a:r>
            <a:r>
              <a:rPr lang="en-US" altLang="zh-CN" dirty="0" err="1">
                <a:latin typeface="微软雅黑" panose="020B0503020204020204" pitchFamily="34" charset="-122"/>
                <a:ea typeface="微软雅黑" panose="020B0503020204020204" pitchFamily="34" charset="-122"/>
              </a:rPr>
              <a:t>kprobe</a:t>
            </a:r>
            <a:r>
              <a:rPr lang="zh-CN" altLang="en-US" dirty="0">
                <a:latin typeface="微软雅黑" panose="020B0503020204020204" pitchFamily="34" charset="-122"/>
                <a:ea typeface="微软雅黑" panose="020B0503020204020204" pitchFamily="34" charset="-122"/>
              </a:rPr>
              <a:t>运行时间统计函数</a:t>
            </a:r>
            <a:r>
              <a:rPr lang="en-US" altLang="zh-CN" dirty="0" err="1">
                <a:latin typeface="微软雅黑" panose="020B0503020204020204" pitchFamily="34" charset="-122"/>
                <a:ea typeface="微软雅黑" panose="020B0503020204020204" pitchFamily="34" charset="-122"/>
              </a:rPr>
              <a:t>update_rq_clock</a:t>
            </a:r>
            <a:r>
              <a:rPr lang="en-US" altLang="zh-CN" dirty="0">
                <a:latin typeface="微软雅黑" panose="020B0503020204020204" pitchFamily="34" charset="-122"/>
                <a:ea typeface="微软雅黑" panose="020B0503020204020204" pitchFamily="34" charset="-122"/>
              </a:rPr>
              <a:t>(struct </a:t>
            </a:r>
            <a:r>
              <a:rPr lang="en-US" altLang="zh-CN" dirty="0" err="1">
                <a:latin typeface="微软雅黑" panose="020B0503020204020204" pitchFamily="34" charset="-122"/>
                <a:ea typeface="微软雅黑" panose="020B0503020204020204" pitchFamily="34" charset="-122"/>
              </a:rPr>
              <a:t>rq</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rq</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，来获取</a:t>
            </a:r>
            <a:r>
              <a:rPr lang="en-US" altLang="zh-CN" dirty="0" err="1">
                <a:latin typeface="微软雅黑" panose="020B0503020204020204" pitchFamily="34" charset="-122"/>
                <a:ea typeface="微软雅黑" panose="020B0503020204020204" pitchFamily="34" charset="-122"/>
              </a:rPr>
              <a:t>rq</a:t>
            </a:r>
            <a:r>
              <a:rPr lang="zh-CN" altLang="en-US" dirty="0">
                <a:latin typeface="微软雅黑" panose="020B0503020204020204" pitchFamily="34" charset="-122"/>
                <a:ea typeface="微软雅黑" panose="020B0503020204020204" pitchFamily="34" charset="-122"/>
              </a:rPr>
              <a:t>这个数据结构。</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挂载点：</a:t>
            </a:r>
            <a:r>
              <a:rPr lang="en-US" altLang="zh-CN" dirty="0" err="1">
                <a:solidFill>
                  <a:srgbClr val="A31515"/>
                </a:solidFill>
                <a:latin typeface="微软雅黑" panose="020B0503020204020204" pitchFamily="34" charset="-122"/>
                <a:ea typeface="微软雅黑" panose="020B0503020204020204" pitchFamily="34" charset="-122"/>
              </a:rPr>
              <a:t>kprobe</a:t>
            </a:r>
            <a:r>
              <a:rPr lang="en-US" altLang="zh-CN" dirty="0">
                <a:solidFill>
                  <a:srgbClr val="A31515"/>
                </a:solidFill>
                <a:latin typeface="微软雅黑" panose="020B0503020204020204" pitchFamily="34" charset="-122"/>
                <a:ea typeface="微软雅黑" panose="020B0503020204020204" pitchFamily="34" charset="-122"/>
              </a:rPr>
              <a:t>/</a:t>
            </a:r>
            <a:r>
              <a:rPr lang="en-US" altLang="zh-CN" dirty="0" err="1">
                <a:solidFill>
                  <a:srgbClr val="A31515"/>
                </a:solidFill>
                <a:latin typeface="微软雅黑" panose="020B0503020204020204" pitchFamily="34" charset="-122"/>
                <a:ea typeface="微软雅黑" panose="020B0503020204020204" pitchFamily="34" charset="-122"/>
              </a:rPr>
              <a:t>update_rq_clock</a:t>
            </a:r>
            <a:endParaRPr lang="en-US" altLang="zh-CN" dirty="0">
              <a:solidFill>
                <a:srgbClr val="A31515"/>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96961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36550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课题进展与成果展示</a:t>
            </a:r>
          </a:p>
        </p:txBody>
      </p:sp>
      <p:sp>
        <p:nvSpPr>
          <p:cNvPr id="10" name="文本框 9">
            <a:extLst>
              <a:ext uri="{FF2B5EF4-FFF2-40B4-BE49-F238E27FC236}">
                <a16:creationId xmlns:a16="http://schemas.microsoft.com/office/drawing/2014/main" id="{68B27AA6-BF46-AC16-0F0B-9DDE5C711AB1}"/>
              </a:ext>
            </a:extLst>
          </p:cNvPr>
          <p:cNvSpPr txBox="1"/>
          <p:nvPr/>
        </p:nvSpPr>
        <p:spPr>
          <a:xfrm>
            <a:off x="193081" y="1367205"/>
            <a:ext cx="10674616"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将每个进程的状态划分为睡眠、等待、运行中三种。</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其中 </a:t>
            </a:r>
            <a:r>
              <a:rPr lang="zh-CN" altLang="en-US" b="1" dirty="0">
                <a:latin typeface="微软雅黑" panose="020B0503020204020204" pitchFamily="34" charset="-122"/>
                <a:ea typeface="微软雅黑" panose="020B0503020204020204" pitchFamily="34" charset="-122"/>
              </a:rPr>
              <a:t>等待和运行中 </a:t>
            </a:r>
            <a:r>
              <a:rPr lang="zh-CN" altLang="en-US" dirty="0">
                <a:latin typeface="微软雅黑" panose="020B0503020204020204" pitchFamily="34" charset="-122"/>
                <a:ea typeface="微软雅黑" panose="020B0503020204020204" pitchFamily="34" charset="-122"/>
              </a:rPr>
              <a:t>状态下，进程</a:t>
            </a:r>
            <a:r>
              <a:rPr lang="en-US" altLang="zh-CN" dirty="0">
                <a:latin typeface="微软雅黑" panose="020B0503020204020204" pitchFamily="34" charset="-122"/>
                <a:ea typeface="微软雅黑" panose="020B0503020204020204" pitchFamily="34" charset="-122"/>
              </a:rPr>
              <a:t>state</a:t>
            </a:r>
            <a:r>
              <a:rPr lang="zh-CN" altLang="en-US" dirty="0">
                <a:latin typeface="微软雅黑" panose="020B0503020204020204" pitchFamily="34" charset="-122"/>
                <a:ea typeface="微软雅黑" panose="020B0503020204020204" pitchFamily="34" charset="-122"/>
              </a:rPr>
              <a:t>为</a:t>
            </a:r>
            <a:r>
              <a:rPr lang="en-US" altLang="zh-CN" dirty="0">
                <a:latin typeface="微软雅黑" panose="020B0503020204020204" pitchFamily="34" charset="-122"/>
                <a:ea typeface="微软雅黑" panose="020B0503020204020204" pitchFamily="34" charset="-122"/>
              </a:rPr>
              <a:t>TASK_RUNNING</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量度进程每一个状态所占的时间比例。</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尚在开发，期待加入更多功能</a:t>
            </a:r>
            <a:r>
              <a:rPr lang="en-US" altLang="zh-CN" dirty="0">
                <a:latin typeface="微软雅黑" panose="020B0503020204020204" pitchFamily="34" charset="-122"/>
                <a:ea typeface="微软雅黑" panose="020B0503020204020204" pitchFamily="34" charset="-122"/>
              </a:rPr>
              <a:t>…</a:t>
            </a:r>
          </a:p>
        </p:txBody>
      </p:sp>
      <p:sp>
        <p:nvSpPr>
          <p:cNvPr id="5" name="文本框 4">
            <a:extLst>
              <a:ext uri="{FF2B5EF4-FFF2-40B4-BE49-F238E27FC236}">
                <a16:creationId xmlns:a16="http://schemas.microsoft.com/office/drawing/2014/main" id="{810C284E-9304-8737-ABA9-DC4CE2A5BFA4}"/>
              </a:ext>
            </a:extLst>
          </p:cNvPr>
          <p:cNvSpPr txBox="1"/>
          <p:nvPr/>
        </p:nvSpPr>
        <p:spPr>
          <a:xfrm>
            <a:off x="333923" y="850026"/>
            <a:ext cx="4921249"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3. wakeup</a:t>
            </a:r>
          </a:p>
        </p:txBody>
      </p:sp>
      <p:pic>
        <p:nvPicPr>
          <p:cNvPr id="3" name="图片 2">
            <a:extLst>
              <a:ext uri="{FF2B5EF4-FFF2-40B4-BE49-F238E27FC236}">
                <a16:creationId xmlns:a16="http://schemas.microsoft.com/office/drawing/2014/main" id="{C1C56039-E5E0-D0C3-DF51-B37FEA45070F}"/>
              </a:ext>
            </a:extLst>
          </p:cNvPr>
          <p:cNvPicPr>
            <a:picLocks noChangeAspect="1"/>
          </p:cNvPicPr>
          <p:nvPr/>
        </p:nvPicPr>
        <p:blipFill>
          <a:blip r:embed="rId7"/>
          <a:stretch>
            <a:fillRect/>
          </a:stretch>
        </p:blipFill>
        <p:spPr>
          <a:xfrm>
            <a:off x="3733070" y="2889392"/>
            <a:ext cx="4892464" cy="2438611"/>
          </a:xfrm>
          <a:prstGeom prst="rect">
            <a:avLst/>
          </a:prstGeom>
        </p:spPr>
      </p:pic>
      <p:pic>
        <p:nvPicPr>
          <p:cNvPr id="6" name="图片 5">
            <a:extLst>
              <a:ext uri="{FF2B5EF4-FFF2-40B4-BE49-F238E27FC236}">
                <a16:creationId xmlns:a16="http://schemas.microsoft.com/office/drawing/2014/main" id="{BF48F6ED-4A4F-A15A-B2CA-8E29574FEA78}"/>
              </a:ext>
            </a:extLst>
          </p:cNvPr>
          <p:cNvPicPr>
            <a:picLocks noChangeAspect="1"/>
          </p:cNvPicPr>
          <p:nvPr/>
        </p:nvPicPr>
        <p:blipFill>
          <a:blip r:embed="rId8"/>
          <a:stretch>
            <a:fillRect/>
          </a:stretch>
        </p:blipFill>
        <p:spPr>
          <a:xfrm>
            <a:off x="333923" y="2632743"/>
            <a:ext cx="8291611" cy="210941"/>
          </a:xfrm>
          <a:prstGeom prst="rect">
            <a:avLst/>
          </a:prstGeom>
        </p:spPr>
      </p:pic>
    </p:spTree>
    <p:extLst>
      <p:ext uri="{BB962C8B-B14F-4D97-AF65-F5344CB8AC3E}">
        <p14:creationId xmlns:p14="http://schemas.microsoft.com/office/powerpoint/2010/main" val="37925575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36550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课题进展与成果展示</a:t>
            </a:r>
          </a:p>
        </p:txBody>
      </p:sp>
      <p:sp>
        <p:nvSpPr>
          <p:cNvPr id="10" name="文本框 9">
            <a:extLst>
              <a:ext uri="{FF2B5EF4-FFF2-40B4-BE49-F238E27FC236}">
                <a16:creationId xmlns:a16="http://schemas.microsoft.com/office/drawing/2014/main" id="{68B27AA6-BF46-AC16-0F0B-9DDE5C711AB1}"/>
              </a:ext>
            </a:extLst>
          </p:cNvPr>
          <p:cNvSpPr txBox="1"/>
          <p:nvPr/>
        </p:nvSpPr>
        <p:spPr>
          <a:xfrm>
            <a:off x="193081" y="1367205"/>
            <a:ext cx="10674616"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模仿</a:t>
            </a:r>
            <a:r>
              <a:rPr lang="en-US" altLang="zh-CN" dirty="0" err="1">
                <a:latin typeface="微软雅黑" panose="020B0503020204020204" pitchFamily="34" charset="-122"/>
                <a:ea typeface="微软雅黑" panose="020B0503020204020204" pitchFamily="34" charset="-122"/>
              </a:rPr>
              <a:t>sar</a:t>
            </a:r>
            <a:r>
              <a:rPr lang="zh-CN" altLang="en-US" dirty="0">
                <a:latin typeface="微软雅黑" panose="020B0503020204020204" pitchFamily="34" charset="-122"/>
                <a:ea typeface="微软雅黑" panose="020B0503020204020204" pitchFamily="34" charset="-122"/>
              </a:rPr>
              <a:t>工具，使用</a:t>
            </a:r>
            <a:r>
              <a:rPr lang="en-US" altLang="zh-CN" dirty="0">
                <a:latin typeface="微软雅黑" panose="020B0503020204020204" pitchFamily="34" charset="-122"/>
                <a:ea typeface="微软雅黑" panose="020B0503020204020204" pitchFamily="34" charset="-122"/>
              </a:rPr>
              <a:t>BPF</a:t>
            </a:r>
            <a:r>
              <a:rPr lang="zh-CN" altLang="en-US" dirty="0">
                <a:latin typeface="微软雅黑" panose="020B0503020204020204" pitchFamily="34" charset="-122"/>
                <a:ea typeface="微软雅黑" panose="020B0503020204020204" pitchFamily="34" charset="-122"/>
              </a:rPr>
              <a:t>实现的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子系统的</a:t>
            </a:r>
            <a:r>
              <a:rPr lang="zh-CN" altLang="en-US" b="1" dirty="0">
                <a:latin typeface="微软雅黑" panose="020B0503020204020204" pitchFamily="34" charset="-122"/>
                <a:ea typeface="微软雅黑" panose="020B0503020204020204" pitchFamily="34" charset="-122"/>
              </a:rPr>
              <a:t>综合性</a:t>
            </a:r>
            <a:r>
              <a:rPr lang="zh-CN" altLang="en-US" dirty="0">
                <a:latin typeface="微软雅黑" panose="020B0503020204020204" pitchFamily="34" charset="-122"/>
                <a:ea typeface="微软雅黑" panose="020B0503020204020204" pitchFamily="34" charset="-122"/>
              </a:rPr>
              <a:t>监测程序。其指标包括</a:t>
            </a:r>
            <a:r>
              <a:rPr lang="zh-CN" altLang="en-US" b="1" dirty="0">
                <a:latin typeface="微软雅黑" panose="020B0503020204020204" pitchFamily="34" charset="-122"/>
                <a:ea typeface="微软雅黑" panose="020B0503020204020204" pitchFamily="34" charset="-122"/>
              </a:rPr>
              <a:t>每秒创建进程数、上下文切换数、运行队列长度</a:t>
            </a:r>
            <a:r>
              <a:rPr lang="zh-CN" altLang="en-US" dirty="0">
                <a:latin typeface="微软雅黑" panose="020B0503020204020204" pitchFamily="34" charset="-122"/>
                <a:ea typeface="微软雅黑" panose="020B0503020204020204" pitchFamily="34" charset="-122"/>
              </a:rPr>
              <a:t>；以及</a:t>
            </a:r>
            <a:r>
              <a:rPr lang="zh-CN" altLang="en-US" b="1" dirty="0">
                <a:latin typeface="微软雅黑" panose="020B0503020204020204" pitchFamily="34" charset="-122"/>
                <a:ea typeface="微软雅黑" panose="020B0503020204020204" pitchFamily="34" charset="-122"/>
              </a:rPr>
              <a:t>各</a:t>
            </a:r>
            <a:r>
              <a:rPr lang="en-US" altLang="zh-CN" b="1" dirty="0">
                <a:latin typeface="微软雅黑" panose="020B0503020204020204" pitchFamily="34" charset="-122"/>
                <a:ea typeface="微软雅黑" panose="020B0503020204020204" pitchFamily="34" charset="-122"/>
              </a:rPr>
              <a:t>CPU</a:t>
            </a:r>
            <a:r>
              <a:rPr lang="zh-CN" altLang="en-US" b="1" dirty="0">
                <a:latin typeface="微软雅黑" panose="020B0503020204020204" pitchFamily="34" charset="-122"/>
                <a:ea typeface="微软雅黑" panose="020B0503020204020204" pitchFamily="34" charset="-122"/>
              </a:rPr>
              <a:t>状态</a:t>
            </a:r>
            <a:r>
              <a:rPr lang="en-US" altLang="zh-CN"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usr</a:t>
            </a:r>
            <a:r>
              <a:rPr lang="en-US" altLang="zh-CN" dirty="0">
                <a:latin typeface="微软雅黑" panose="020B0503020204020204" pitchFamily="34" charset="-122"/>
                <a:ea typeface="微软雅黑" panose="020B0503020204020204" pitchFamily="34" charset="-122"/>
              </a:rPr>
              <a:t>, sys, </a:t>
            </a:r>
            <a:r>
              <a:rPr lang="en-US" altLang="zh-CN" dirty="0" err="1">
                <a:latin typeface="微软雅黑" panose="020B0503020204020204" pitchFamily="34" charset="-122"/>
                <a:ea typeface="微软雅黑" panose="020B0503020204020204" pitchFamily="34" charset="-122"/>
              </a:rPr>
              <a:t>irq</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softirq</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所占的</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时间比例等。</a:t>
            </a: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来源于之前写的</a:t>
            </a:r>
            <a:r>
              <a:rPr lang="en-US" altLang="zh-CN" dirty="0" err="1">
                <a:latin typeface="微软雅黑" panose="020B0503020204020204" pitchFamily="34" charset="-122"/>
                <a:ea typeface="微软雅黑" panose="020B0503020204020204" pitchFamily="34" charset="-122"/>
              </a:rPr>
              <a:t>go_sar</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其但因为</a:t>
            </a:r>
            <a:r>
              <a:rPr lang="en-US" altLang="zh-CN" dirty="0">
                <a:latin typeface="微软雅黑" panose="020B0503020204020204" pitchFamily="34" charset="-122"/>
                <a:ea typeface="微软雅黑" panose="020B0503020204020204" pitchFamily="34" charset="-122"/>
              </a:rPr>
              <a:t>Go</a:t>
            </a:r>
            <a:r>
              <a:rPr lang="zh-CN" altLang="en-US" dirty="0">
                <a:latin typeface="微软雅黑" panose="020B0503020204020204" pitchFamily="34" charset="-122"/>
                <a:ea typeface="微软雅黑" panose="020B0503020204020204" pitchFamily="34" charset="-122"/>
              </a:rPr>
              <a:t>语言接口的缺失最终导致没有完成此项任务。</a:t>
            </a:r>
            <a:endParaRPr lang="en-US" altLang="zh-CN"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810C284E-9304-8737-ABA9-DC4CE2A5BFA4}"/>
              </a:ext>
            </a:extLst>
          </p:cNvPr>
          <p:cNvSpPr txBox="1"/>
          <p:nvPr/>
        </p:nvSpPr>
        <p:spPr>
          <a:xfrm>
            <a:off x="333923" y="850026"/>
            <a:ext cx="4921249" cy="400110"/>
          </a:xfrm>
          <a:prstGeom prst="rect">
            <a:avLst/>
          </a:prstGeom>
          <a:noFill/>
        </p:spPr>
        <p:txBody>
          <a:bodyPr wrap="square" rtlCol="0">
            <a:spAutoFit/>
          </a:bodyPr>
          <a:lstStyle/>
          <a:p>
            <a:r>
              <a:rPr lang="en-US" altLang="zh-CN" sz="2000" b="1" dirty="0">
                <a:latin typeface="微软雅黑" panose="020B0503020204020204" pitchFamily="34" charset="-122"/>
                <a:ea typeface="微软雅黑" panose="020B0503020204020204" pitchFamily="34" charset="-122"/>
              </a:rPr>
              <a:t>4. </a:t>
            </a:r>
            <a:r>
              <a:rPr lang="en-US" altLang="zh-CN" sz="2000" b="1" dirty="0" err="1">
                <a:latin typeface="微软雅黑" panose="020B0503020204020204" pitchFamily="34" charset="-122"/>
                <a:ea typeface="微软雅黑" panose="020B0503020204020204" pitchFamily="34" charset="-122"/>
              </a:rPr>
              <a:t>BCC_sar</a:t>
            </a:r>
            <a:endParaRPr lang="en-US" altLang="zh-CN" sz="2000" b="1" dirty="0">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C994A246-56FE-F872-2281-6E453E535A1C}"/>
              </a:ext>
            </a:extLst>
          </p:cNvPr>
          <p:cNvPicPr>
            <a:picLocks noChangeAspect="1"/>
          </p:cNvPicPr>
          <p:nvPr/>
        </p:nvPicPr>
        <p:blipFill>
          <a:blip r:embed="rId7"/>
          <a:stretch>
            <a:fillRect/>
          </a:stretch>
        </p:blipFill>
        <p:spPr>
          <a:xfrm>
            <a:off x="193081" y="2595173"/>
            <a:ext cx="7028937" cy="2151226"/>
          </a:xfrm>
          <a:prstGeom prst="rect">
            <a:avLst/>
          </a:prstGeom>
        </p:spPr>
      </p:pic>
      <p:sp>
        <p:nvSpPr>
          <p:cNvPr id="18" name="文本框 17">
            <a:extLst>
              <a:ext uri="{FF2B5EF4-FFF2-40B4-BE49-F238E27FC236}">
                <a16:creationId xmlns:a16="http://schemas.microsoft.com/office/drawing/2014/main" id="{232A885B-4767-83C5-4344-135415047E47}"/>
              </a:ext>
            </a:extLst>
          </p:cNvPr>
          <p:cNvSpPr txBox="1"/>
          <p:nvPr/>
        </p:nvSpPr>
        <p:spPr>
          <a:xfrm>
            <a:off x="3158144" y="4817762"/>
            <a:ext cx="15240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全系统监测</a:t>
            </a:r>
          </a:p>
        </p:txBody>
      </p:sp>
      <p:pic>
        <p:nvPicPr>
          <p:cNvPr id="23" name="图片 22">
            <a:extLst>
              <a:ext uri="{FF2B5EF4-FFF2-40B4-BE49-F238E27FC236}">
                <a16:creationId xmlns:a16="http://schemas.microsoft.com/office/drawing/2014/main" id="{18661A99-67B8-43AF-8212-FF891810C19C}"/>
              </a:ext>
            </a:extLst>
          </p:cNvPr>
          <p:cNvPicPr>
            <a:picLocks noChangeAspect="1"/>
          </p:cNvPicPr>
          <p:nvPr/>
        </p:nvPicPr>
        <p:blipFill>
          <a:blip r:embed="rId8"/>
          <a:stretch>
            <a:fillRect/>
          </a:stretch>
        </p:blipFill>
        <p:spPr>
          <a:xfrm>
            <a:off x="5747657" y="3565196"/>
            <a:ext cx="5982218" cy="2362405"/>
          </a:xfrm>
          <a:prstGeom prst="rect">
            <a:avLst/>
          </a:prstGeom>
        </p:spPr>
      </p:pic>
      <p:sp>
        <p:nvSpPr>
          <p:cNvPr id="26" name="文本框 25">
            <a:extLst>
              <a:ext uri="{FF2B5EF4-FFF2-40B4-BE49-F238E27FC236}">
                <a16:creationId xmlns:a16="http://schemas.microsoft.com/office/drawing/2014/main" id="{1476940E-8A6C-C491-438D-D03770751E09}"/>
              </a:ext>
            </a:extLst>
          </p:cNvPr>
          <p:cNvSpPr txBox="1"/>
          <p:nvPr/>
        </p:nvSpPr>
        <p:spPr>
          <a:xfrm>
            <a:off x="7731515" y="6053958"/>
            <a:ext cx="2701158"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附加到指定进程上监测</a:t>
            </a:r>
          </a:p>
        </p:txBody>
      </p:sp>
    </p:spTree>
    <p:extLst>
      <p:ext uri="{BB962C8B-B14F-4D97-AF65-F5344CB8AC3E}">
        <p14:creationId xmlns:p14="http://schemas.microsoft.com/office/powerpoint/2010/main" val="873046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36550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课题进展与成果展示</a:t>
            </a:r>
          </a:p>
        </p:txBody>
      </p:sp>
      <p:sp>
        <p:nvSpPr>
          <p:cNvPr id="4" name="文本框 3">
            <a:extLst>
              <a:ext uri="{FF2B5EF4-FFF2-40B4-BE49-F238E27FC236}">
                <a16:creationId xmlns:a16="http://schemas.microsoft.com/office/drawing/2014/main" id="{F35894DB-8A0D-6F21-2D91-28280734D6B0}"/>
              </a:ext>
            </a:extLst>
          </p:cNvPr>
          <p:cNvSpPr txBox="1"/>
          <p:nvPr/>
        </p:nvSpPr>
        <p:spPr>
          <a:xfrm>
            <a:off x="483476" y="797665"/>
            <a:ext cx="9364717" cy="1015663"/>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挂载点分类：</a:t>
            </a:r>
            <a:endParaRPr lang="en-US" altLang="zh-CN" sz="2000" b="1" dirty="0">
              <a:latin typeface="微软雅黑" panose="020B0503020204020204" pitchFamily="34" charset="-122"/>
              <a:ea typeface="微软雅黑" panose="020B0503020204020204" pitchFamily="34" charset="-122"/>
            </a:endParaRPr>
          </a:p>
          <a:p>
            <a:pPr marL="457200" indent="-457200">
              <a:buAutoNum type="arabicPeriod"/>
            </a:pPr>
            <a:r>
              <a:rPr lang="en-US" altLang="zh-CN" sz="2000" dirty="0" err="1">
                <a:latin typeface="微软雅黑" panose="020B0503020204020204" pitchFamily="34" charset="-122"/>
                <a:ea typeface="微软雅黑" panose="020B0503020204020204" pitchFamily="34" charset="-122"/>
              </a:rPr>
              <a:t>Tracepoint</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关注点：精准度、执行频率</a:t>
            </a:r>
            <a:endParaRPr lang="en-US" altLang="zh-CN" sz="2000" dirty="0">
              <a:latin typeface="微软雅黑" panose="020B0503020204020204" pitchFamily="34" charset="-122"/>
              <a:ea typeface="微软雅黑" panose="020B0503020204020204" pitchFamily="34" charset="-122"/>
            </a:endParaRPr>
          </a:p>
        </p:txBody>
      </p:sp>
      <p:graphicFrame>
        <p:nvGraphicFramePr>
          <p:cNvPr id="5" name="表格 9">
            <a:extLst>
              <a:ext uri="{FF2B5EF4-FFF2-40B4-BE49-F238E27FC236}">
                <a16:creationId xmlns:a16="http://schemas.microsoft.com/office/drawing/2014/main" id="{4BA45327-82A1-D98C-089D-D0CCBAAEC9F3}"/>
              </a:ext>
            </a:extLst>
          </p:cNvPr>
          <p:cNvGraphicFramePr>
            <a:graphicFrameLocks noGrp="1"/>
          </p:cNvGraphicFramePr>
          <p:nvPr>
            <p:extLst>
              <p:ext uri="{D42A27DB-BD31-4B8C-83A1-F6EECF244321}">
                <p14:modId xmlns:p14="http://schemas.microsoft.com/office/powerpoint/2010/main" val="3883664548"/>
              </p:ext>
            </p:extLst>
          </p:nvPr>
        </p:nvGraphicFramePr>
        <p:xfrm>
          <a:off x="798787" y="1813328"/>
          <a:ext cx="9049407" cy="3200400"/>
        </p:xfrm>
        <a:graphic>
          <a:graphicData uri="http://schemas.openxmlformats.org/drawingml/2006/table">
            <a:tbl>
              <a:tblPr firstRow="1" bandRow="1">
                <a:tableStyleId>{00A15C55-8517-42AA-B614-E9B94910E393}</a:tableStyleId>
              </a:tblPr>
              <a:tblGrid>
                <a:gridCol w="3016469">
                  <a:extLst>
                    <a:ext uri="{9D8B030D-6E8A-4147-A177-3AD203B41FA5}">
                      <a16:colId xmlns:a16="http://schemas.microsoft.com/office/drawing/2014/main" val="2105498963"/>
                    </a:ext>
                  </a:extLst>
                </a:gridCol>
                <a:gridCol w="3016469">
                  <a:extLst>
                    <a:ext uri="{9D8B030D-6E8A-4147-A177-3AD203B41FA5}">
                      <a16:colId xmlns:a16="http://schemas.microsoft.com/office/drawing/2014/main" val="3712727166"/>
                    </a:ext>
                  </a:extLst>
                </a:gridCol>
                <a:gridCol w="3016469">
                  <a:extLst>
                    <a:ext uri="{9D8B030D-6E8A-4147-A177-3AD203B41FA5}">
                      <a16:colId xmlns:a16="http://schemas.microsoft.com/office/drawing/2014/main" val="2291848514"/>
                    </a:ext>
                  </a:extLst>
                </a:gridCol>
              </a:tblGrid>
              <a:tr h="337971">
                <a:tc>
                  <a:txBody>
                    <a:bodyPr/>
                    <a:lstStyle/>
                    <a:p>
                      <a:r>
                        <a:rPr lang="en-US" altLang="zh-CN" dirty="0" err="1"/>
                        <a:t>Tracepoint</a:t>
                      </a:r>
                      <a:r>
                        <a:rPr lang="zh-CN" altLang="en-US" dirty="0"/>
                        <a:t>名称</a:t>
                      </a:r>
                    </a:p>
                  </a:txBody>
                  <a:tcPr/>
                </a:tc>
                <a:tc>
                  <a:txBody>
                    <a:bodyPr/>
                    <a:lstStyle/>
                    <a:p>
                      <a:r>
                        <a:rPr lang="zh-CN" altLang="en-US" dirty="0"/>
                        <a:t>说明</a:t>
                      </a:r>
                    </a:p>
                  </a:txBody>
                  <a:tcPr/>
                </a:tc>
                <a:tc>
                  <a:txBody>
                    <a:bodyPr/>
                    <a:lstStyle/>
                    <a:p>
                      <a:r>
                        <a:rPr lang="zh-CN" altLang="en-US" dirty="0"/>
                        <a:t>执行频率</a:t>
                      </a:r>
                      <a:r>
                        <a:rPr lang="en-US" altLang="zh-CN" dirty="0"/>
                        <a:t>/Hz</a:t>
                      </a:r>
                      <a:endParaRPr lang="zh-CN" altLang="en-US" dirty="0"/>
                    </a:p>
                  </a:txBody>
                  <a:tcPr/>
                </a:tc>
                <a:extLst>
                  <a:ext uri="{0D108BD9-81ED-4DB2-BD59-A6C34878D82A}">
                    <a16:rowId xmlns:a16="http://schemas.microsoft.com/office/drawing/2014/main" val="3133555125"/>
                  </a:ext>
                </a:extLst>
              </a:tr>
              <a:tr h="3379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dirty="0" err="1">
                          <a:solidFill>
                            <a:srgbClr val="A31515"/>
                          </a:solidFill>
                          <a:effectLst/>
                          <a:latin typeface="Consolas" panose="020B0609020204030204" pitchFamily="49" charset="0"/>
                        </a:rPr>
                        <a:t>sched:sched_switch</a:t>
                      </a:r>
                      <a:endParaRPr lang="en-US" altLang="zh-CN" sz="1800" b="0" dirty="0">
                        <a:solidFill>
                          <a:srgbClr val="000000"/>
                        </a:solidFill>
                        <a:effectLst/>
                        <a:latin typeface="Consolas" panose="020B0609020204030204" pitchFamily="49" charset="0"/>
                      </a:endParaRPr>
                    </a:p>
                  </a:txBody>
                  <a:tcPr/>
                </a:tc>
                <a:tc>
                  <a:txBody>
                    <a:bodyPr/>
                    <a:lstStyle/>
                    <a:p>
                      <a:r>
                        <a:rPr lang="zh-CN" altLang="en-US" dirty="0"/>
                        <a:t>进程上下文切换</a:t>
                      </a:r>
                      <a:r>
                        <a:rPr lang="en-US" altLang="zh-CN" dirty="0"/>
                        <a:t>(</a:t>
                      </a:r>
                      <a:r>
                        <a:rPr lang="zh-CN" altLang="en-US" dirty="0"/>
                        <a:t>切换前</a:t>
                      </a:r>
                      <a:r>
                        <a:rPr lang="en-US" altLang="zh-CN" dirty="0"/>
                        <a:t>)</a:t>
                      </a:r>
                      <a:endParaRPr lang="zh-CN" altLang="en-US" dirty="0"/>
                    </a:p>
                  </a:txBody>
                  <a:tcPr/>
                </a:tc>
                <a:tc>
                  <a:txBody>
                    <a:bodyPr/>
                    <a:lstStyle/>
                    <a:p>
                      <a:r>
                        <a:rPr lang="en-US" altLang="zh-CN" dirty="0"/>
                        <a:t>100~500</a:t>
                      </a:r>
                      <a:endParaRPr lang="zh-CN" altLang="en-US" dirty="0"/>
                    </a:p>
                  </a:txBody>
                  <a:tcPr/>
                </a:tc>
                <a:extLst>
                  <a:ext uri="{0D108BD9-81ED-4DB2-BD59-A6C34878D82A}">
                    <a16:rowId xmlns:a16="http://schemas.microsoft.com/office/drawing/2014/main" val="3739402351"/>
                  </a:ext>
                </a:extLst>
              </a:tr>
              <a:tr h="3379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dirty="0" err="1">
                          <a:solidFill>
                            <a:srgbClr val="A31515"/>
                          </a:solidFill>
                          <a:effectLst/>
                          <a:latin typeface="Consolas" panose="020B0609020204030204" pitchFamily="49" charset="0"/>
                        </a:rPr>
                        <a:t>irq:softirq_entry</a:t>
                      </a:r>
                      <a:endParaRPr lang="en-US" altLang="zh-CN" sz="1800" b="0" dirty="0">
                        <a:solidFill>
                          <a:srgbClr val="000000"/>
                        </a:solidFill>
                        <a:effectLst/>
                        <a:latin typeface="Consolas" panose="020B0609020204030204" pitchFamily="49" charset="0"/>
                      </a:endParaRPr>
                    </a:p>
                  </a:txBody>
                  <a:tcPr/>
                </a:tc>
                <a:tc>
                  <a:txBody>
                    <a:bodyPr/>
                    <a:lstStyle/>
                    <a:p>
                      <a:r>
                        <a:rPr lang="en-US" altLang="zh-CN" dirty="0" err="1"/>
                        <a:t>softirq</a:t>
                      </a:r>
                      <a:r>
                        <a:rPr lang="zh-CN" altLang="en-US" dirty="0"/>
                        <a:t>入口</a:t>
                      </a:r>
                    </a:p>
                  </a:txBody>
                  <a:tcPr/>
                </a:tc>
                <a:tc>
                  <a:txBody>
                    <a:bodyPr/>
                    <a:lstStyle/>
                    <a:p>
                      <a:r>
                        <a:rPr lang="en-US" altLang="zh-CN" dirty="0"/>
                        <a:t>20~100</a:t>
                      </a:r>
                      <a:endParaRPr lang="zh-CN" altLang="en-US" dirty="0"/>
                    </a:p>
                  </a:txBody>
                  <a:tcPr/>
                </a:tc>
                <a:extLst>
                  <a:ext uri="{0D108BD9-81ED-4DB2-BD59-A6C34878D82A}">
                    <a16:rowId xmlns:a16="http://schemas.microsoft.com/office/drawing/2014/main" val="3601827636"/>
                  </a:ext>
                </a:extLst>
              </a:tr>
              <a:tr h="3379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dirty="0" err="1">
                          <a:solidFill>
                            <a:srgbClr val="A31515"/>
                          </a:solidFill>
                          <a:effectLst/>
                          <a:latin typeface="Consolas" panose="020B0609020204030204" pitchFamily="49" charset="0"/>
                        </a:rPr>
                        <a:t>irq:softirq_exit</a:t>
                      </a:r>
                      <a:endParaRPr lang="en-US" altLang="zh-CN" sz="1800" b="0" dirty="0">
                        <a:solidFill>
                          <a:srgbClr val="000000"/>
                        </a:solidFill>
                        <a:effectLst/>
                        <a:latin typeface="Consolas" panose="020B0609020204030204" pitchFamily="49" charset="0"/>
                      </a:endParaRPr>
                    </a:p>
                  </a:txBody>
                  <a:tcPr/>
                </a:tc>
                <a:tc>
                  <a:txBody>
                    <a:bodyPr/>
                    <a:lstStyle/>
                    <a:p>
                      <a:r>
                        <a:rPr lang="en-US" altLang="zh-CN" dirty="0" err="1"/>
                        <a:t>softirq</a:t>
                      </a:r>
                      <a:r>
                        <a:rPr lang="zh-CN" altLang="en-US" dirty="0"/>
                        <a:t>出口</a:t>
                      </a:r>
                    </a:p>
                  </a:txBody>
                  <a:tcPr/>
                </a:tc>
                <a:tc>
                  <a:txBody>
                    <a:bodyPr/>
                    <a:lstStyle/>
                    <a:p>
                      <a:r>
                        <a:rPr lang="en-US" altLang="zh-CN" dirty="0"/>
                        <a:t>20~100</a:t>
                      </a:r>
                      <a:endParaRPr lang="zh-CN" altLang="en-US" dirty="0"/>
                    </a:p>
                  </a:txBody>
                  <a:tcPr/>
                </a:tc>
                <a:extLst>
                  <a:ext uri="{0D108BD9-81ED-4DB2-BD59-A6C34878D82A}">
                    <a16:rowId xmlns:a16="http://schemas.microsoft.com/office/drawing/2014/main" val="1162921024"/>
                  </a:ext>
                </a:extLst>
              </a:tr>
              <a:tr h="3379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dirty="0" err="1">
                          <a:solidFill>
                            <a:srgbClr val="A31515"/>
                          </a:solidFill>
                          <a:effectLst/>
                          <a:latin typeface="Consolas" panose="020B0609020204030204" pitchFamily="49" charset="0"/>
                        </a:rPr>
                        <a:t>irq:irq_handler_entry</a:t>
                      </a:r>
                      <a:endParaRPr lang="en-US" altLang="zh-CN" sz="1800" b="0" dirty="0">
                        <a:solidFill>
                          <a:srgbClr val="000000"/>
                        </a:solidFill>
                        <a:effectLst/>
                        <a:latin typeface="Consolas" panose="020B0609020204030204" pitchFamily="49" charset="0"/>
                      </a:endParaRPr>
                    </a:p>
                  </a:txBody>
                  <a:tcPr/>
                </a:tc>
                <a:tc>
                  <a:txBody>
                    <a:bodyPr/>
                    <a:lstStyle/>
                    <a:p>
                      <a:r>
                        <a:rPr lang="en-US" altLang="zh-CN" dirty="0" err="1"/>
                        <a:t>irq</a:t>
                      </a:r>
                      <a:r>
                        <a:rPr lang="zh-CN" altLang="en-US" dirty="0"/>
                        <a:t>入口</a:t>
                      </a:r>
                    </a:p>
                  </a:txBody>
                  <a:tcPr/>
                </a:tc>
                <a:tc>
                  <a:txBody>
                    <a:bodyPr/>
                    <a:lstStyle/>
                    <a:p>
                      <a:r>
                        <a:rPr lang="en-US" altLang="zh-CN" dirty="0"/>
                        <a:t>10~50</a:t>
                      </a:r>
                      <a:endParaRPr lang="zh-CN" altLang="en-US" dirty="0"/>
                    </a:p>
                  </a:txBody>
                  <a:tcPr/>
                </a:tc>
                <a:extLst>
                  <a:ext uri="{0D108BD9-81ED-4DB2-BD59-A6C34878D82A}">
                    <a16:rowId xmlns:a16="http://schemas.microsoft.com/office/drawing/2014/main" val="1082551423"/>
                  </a:ext>
                </a:extLst>
              </a:tr>
              <a:tr h="3379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dirty="0" err="1">
                          <a:solidFill>
                            <a:srgbClr val="A31515"/>
                          </a:solidFill>
                          <a:effectLst/>
                          <a:latin typeface="Consolas" panose="020B0609020204030204" pitchFamily="49" charset="0"/>
                        </a:rPr>
                        <a:t>irq:irq_handler_exit</a:t>
                      </a:r>
                      <a:endParaRPr lang="en-US" altLang="zh-CN" sz="1800" b="0" dirty="0">
                        <a:solidFill>
                          <a:srgbClr val="000000"/>
                        </a:solidFill>
                        <a:effectLst/>
                        <a:latin typeface="Consolas" panose="020B0609020204030204" pitchFamily="49" charset="0"/>
                      </a:endParaRPr>
                    </a:p>
                  </a:txBody>
                  <a:tcPr/>
                </a:tc>
                <a:tc>
                  <a:txBody>
                    <a:bodyPr/>
                    <a:lstStyle/>
                    <a:p>
                      <a:r>
                        <a:rPr lang="en-US" altLang="zh-CN" dirty="0" err="1"/>
                        <a:t>irq</a:t>
                      </a:r>
                      <a:r>
                        <a:rPr lang="zh-CN" altLang="en-US" dirty="0"/>
                        <a:t>出口</a:t>
                      </a:r>
                    </a:p>
                  </a:txBody>
                  <a:tcPr/>
                </a:tc>
                <a:tc>
                  <a:txBody>
                    <a:bodyPr/>
                    <a:lstStyle/>
                    <a:p>
                      <a:r>
                        <a:rPr lang="en-US" altLang="zh-CN" dirty="0"/>
                        <a:t>10~50</a:t>
                      </a:r>
                      <a:endParaRPr lang="zh-CN" altLang="en-US" dirty="0"/>
                    </a:p>
                  </a:txBody>
                  <a:tcPr/>
                </a:tc>
                <a:extLst>
                  <a:ext uri="{0D108BD9-81ED-4DB2-BD59-A6C34878D82A}">
                    <a16:rowId xmlns:a16="http://schemas.microsoft.com/office/drawing/2014/main" val="147169205"/>
                  </a:ext>
                </a:extLst>
              </a:tr>
              <a:tr h="33797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dirty="0" err="1">
                          <a:solidFill>
                            <a:srgbClr val="A31515"/>
                          </a:solidFill>
                          <a:effectLst/>
                          <a:latin typeface="Consolas" panose="020B0609020204030204" pitchFamily="49" charset="0"/>
                        </a:rPr>
                        <a:t>raw_syscalls:sys_enter</a:t>
                      </a:r>
                      <a:endParaRPr lang="en-US" altLang="zh-CN" sz="1800" b="0" dirty="0">
                        <a:solidFill>
                          <a:srgbClr val="000000"/>
                        </a:solidFill>
                        <a:effectLst/>
                        <a:latin typeface="Consolas" panose="020B0609020204030204" pitchFamily="49" charset="0"/>
                      </a:endParaRPr>
                    </a:p>
                  </a:txBody>
                  <a:tcPr/>
                </a:tc>
                <a:tc>
                  <a:txBody>
                    <a:bodyPr/>
                    <a:lstStyle/>
                    <a:p>
                      <a:r>
                        <a:rPr lang="en-US" altLang="zh-CN" dirty="0" err="1"/>
                        <a:t>sycall</a:t>
                      </a:r>
                      <a:r>
                        <a:rPr lang="zh-CN" altLang="en-US" dirty="0"/>
                        <a:t>入口</a:t>
                      </a:r>
                    </a:p>
                  </a:txBody>
                  <a:tcPr/>
                </a:tc>
                <a:tc>
                  <a:txBody>
                    <a:bodyPr/>
                    <a:lstStyle/>
                    <a:p>
                      <a:r>
                        <a:rPr lang="en-US" altLang="zh-CN" dirty="0"/>
                        <a:t>1000~5000000</a:t>
                      </a:r>
                      <a:endParaRPr lang="zh-CN" altLang="en-US" dirty="0"/>
                    </a:p>
                  </a:txBody>
                  <a:tcPr/>
                </a:tc>
                <a:extLst>
                  <a:ext uri="{0D108BD9-81ED-4DB2-BD59-A6C34878D82A}">
                    <a16:rowId xmlns:a16="http://schemas.microsoft.com/office/drawing/2014/main" val="847602283"/>
                  </a:ext>
                </a:extLst>
              </a:tr>
              <a:tr h="5914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dirty="0" err="1">
                          <a:solidFill>
                            <a:srgbClr val="A31515"/>
                          </a:solidFill>
                          <a:effectLst/>
                          <a:latin typeface="Consolas" panose="020B0609020204030204" pitchFamily="49" charset="0"/>
                        </a:rPr>
                        <a:t>raw_syscalls:sys_exit</a:t>
                      </a:r>
                      <a:endParaRPr lang="en-US" altLang="zh-CN" sz="1800" b="0" dirty="0">
                        <a:solidFill>
                          <a:srgbClr val="000000"/>
                        </a:solidFill>
                        <a:effectLst/>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0" dirty="0">
                        <a:solidFill>
                          <a:srgbClr val="000000"/>
                        </a:solidFill>
                        <a:effectLst/>
                        <a:latin typeface="Consolas" panose="020B0609020204030204" pitchFamily="49" charset="0"/>
                      </a:endParaRPr>
                    </a:p>
                  </a:txBody>
                  <a:tcPr/>
                </a:tc>
                <a:tc>
                  <a:txBody>
                    <a:bodyPr/>
                    <a:lstStyle/>
                    <a:p>
                      <a:r>
                        <a:rPr lang="en-US" altLang="zh-CN" dirty="0" err="1"/>
                        <a:t>syscall</a:t>
                      </a:r>
                      <a:r>
                        <a:rPr lang="zh-CN" altLang="en-US" dirty="0"/>
                        <a:t>出口</a:t>
                      </a:r>
                    </a:p>
                  </a:txBody>
                  <a:tcPr/>
                </a:tc>
                <a:tc>
                  <a:txBody>
                    <a:bodyPr/>
                    <a:lstStyle/>
                    <a:p>
                      <a:r>
                        <a:rPr lang="en-US" altLang="zh-CN" dirty="0"/>
                        <a:t>1000~5000000</a:t>
                      </a:r>
                      <a:endParaRPr lang="zh-CN" altLang="en-US" dirty="0"/>
                    </a:p>
                  </a:txBody>
                  <a:tcPr/>
                </a:tc>
                <a:extLst>
                  <a:ext uri="{0D108BD9-81ED-4DB2-BD59-A6C34878D82A}">
                    <a16:rowId xmlns:a16="http://schemas.microsoft.com/office/drawing/2014/main" val="519952760"/>
                  </a:ext>
                </a:extLst>
              </a:tr>
            </a:tbl>
          </a:graphicData>
        </a:graphic>
      </p:graphicFrame>
      <p:sp>
        <p:nvSpPr>
          <p:cNvPr id="10" name="文本框 9">
            <a:extLst>
              <a:ext uri="{FF2B5EF4-FFF2-40B4-BE49-F238E27FC236}">
                <a16:creationId xmlns:a16="http://schemas.microsoft.com/office/drawing/2014/main" id="{94DA607E-AAB2-835C-703F-09F457BA30BF}"/>
              </a:ext>
            </a:extLst>
          </p:cNvPr>
          <p:cNvSpPr txBox="1"/>
          <p:nvPr/>
        </p:nvSpPr>
        <p:spPr>
          <a:xfrm>
            <a:off x="483476" y="4944708"/>
            <a:ext cx="10310648" cy="1938992"/>
          </a:xfrm>
          <a:prstGeom prst="rect">
            <a:avLst/>
          </a:prstGeom>
          <a:noFill/>
        </p:spPr>
        <p:txBody>
          <a:bodyPr wrap="square" rtlCol="0">
            <a:spAutoFit/>
          </a:bodyPr>
          <a:lstStyle/>
          <a:p>
            <a:pPr marL="457200" indent="-457200">
              <a:buAutoNum type="arabicPeriod" startAt="2"/>
            </a:pPr>
            <a:r>
              <a:rPr lang="en-US" altLang="zh-CN" sz="2000" dirty="0" err="1">
                <a:latin typeface="微软雅黑" panose="020B0503020204020204" pitchFamily="34" charset="-122"/>
                <a:ea typeface="微软雅黑" panose="020B0503020204020204" pitchFamily="34" charset="-122"/>
              </a:rPr>
              <a:t>Kprobe</a:t>
            </a:r>
            <a:r>
              <a:rPr lang="zh-CN" altLang="en-US" sz="2000" dirty="0">
                <a:latin typeface="微软雅黑" panose="020B0503020204020204" pitchFamily="34" charset="-122"/>
                <a:ea typeface="微软雅黑" panose="020B0503020204020204" pitchFamily="34" charset="-122"/>
              </a:rPr>
              <a:t>：关注精准度</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r>
              <a:rPr lang="en-US" altLang="zh-CN" sz="2000" b="0" dirty="0" err="1">
                <a:solidFill>
                  <a:srgbClr val="A31515"/>
                </a:solidFill>
                <a:effectLst/>
                <a:latin typeface="Consolas" panose="020B0609020204030204" pitchFamily="49" charset="0"/>
              </a:rPr>
              <a:t>update_rq_clock</a:t>
            </a:r>
            <a:r>
              <a:rPr lang="zh-CN" altLang="en-US" sz="2000" b="0" dirty="0">
                <a:solidFill>
                  <a:srgbClr val="A31515"/>
                </a:solidFill>
                <a:effectLst/>
                <a:latin typeface="微软雅黑" panose="020B0503020204020204" pitchFamily="34" charset="-122"/>
                <a:ea typeface="微软雅黑" panose="020B0503020204020204" pitchFamily="34" charset="-122"/>
              </a:rPr>
              <a:t>：</a:t>
            </a:r>
            <a:r>
              <a:rPr lang="zh-CN" altLang="en-US" sz="2000" b="0" dirty="0">
                <a:effectLst/>
                <a:latin typeface="微软雅黑" panose="020B0503020204020204" pitchFamily="34" charset="-122"/>
                <a:ea typeface="微软雅黑" panose="020B0503020204020204" pitchFamily="34" charset="-122"/>
              </a:rPr>
              <a:t>运行队列时间更新，</a:t>
            </a:r>
            <a:r>
              <a:rPr lang="en-US" altLang="zh-CN" sz="2000" b="0" dirty="0">
                <a:effectLst/>
                <a:latin typeface="微软雅黑" panose="020B0503020204020204" pitchFamily="34" charset="-122"/>
                <a:ea typeface="微软雅黑" panose="020B0503020204020204" pitchFamily="34" charset="-122"/>
              </a:rPr>
              <a:t>800~1000Hz</a:t>
            </a:r>
          </a:p>
          <a:p>
            <a:r>
              <a:rPr lang="en-US" altLang="zh-CN" sz="2000" dirty="0">
                <a:solidFill>
                  <a:srgbClr val="A31515"/>
                </a:solidFill>
                <a:latin typeface="微软雅黑" panose="020B0503020204020204" pitchFamily="34" charset="-122"/>
                <a:ea typeface="微软雅黑" panose="020B0503020204020204" pitchFamily="34" charset="-122"/>
              </a:rPr>
              <a:t>   </a:t>
            </a:r>
            <a:r>
              <a:rPr lang="en-US" altLang="zh-CN" sz="2000" b="0" dirty="0" err="1">
                <a:solidFill>
                  <a:srgbClr val="A31515"/>
                </a:solidFill>
                <a:effectLst/>
                <a:latin typeface="Consolas" panose="020B0609020204030204" pitchFamily="49" charset="0"/>
              </a:rPr>
              <a:t>exit_to_user_mode_prepare</a:t>
            </a:r>
            <a:r>
              <a:rPr lang="zh-CN" altLang="en-US" sz="2000" dirty="0">
                <a:solidFill>
                  <a:srgbClr val="000000"/>
                </a:solidFill>
                <a:latin typeface="微软雅黑" panose="020B0503020204020204" pitchFamily="34" charset="-122"/>
                <a:ea typeface="微软雅黑" panose="020B0503020204020204" pitchFamily="34" charset="-122"/>
              </a:rPr>
              <a:t>：</a:t>
            </a:r>
            <a:r>
              <a:rPr lang="en-US" altLang="zh-CN" sz="2000" dirty="0" err="1">
                <a:solidFill>
                  <a:srgbClr val="000000"/>
                </a:solidFill>
                <a:latin typeface="微软雅黑" panose="020B0503020204020204" pitchFamily="34" charset="-122"/>
                <a:ea typeface="微软雅黑" panose="020B0503020204020204" pitchFamily="34" charset="-122"/>
              </a:rPr>
              <a:t>syscall</a:t>
            </a:r>
            <a:r>
              <a:rPr lang="zh-CN" altLang="en-US" sz="2000" dirty="0">
                <a:solidFill>
                  <a:srgbClr val="000000"/>
                </a:solidFill>
                <a:latin typeface="微软雅黑" panose="020B0503020204020204" pitchFamily="34" charset="-122"/>
                <a:ea typeface="微软雅黑" panose="020B0503020204020204" pitchFamily="34" charset="-122"/>
              </a:rPr>
              <a:t>到用户态的转换，最接近转换时机的插桩点</a:t>
            </a:r>
            <a:endParaRPr lang="en-US" altLang="zh-CN" sz="2000" dirty="0">
              <a:solidFill>
                <a:srgbClr val="000000"/>
              </a:solidFill>
              <a:latin typeface="微软雅黑" panose="020B0503020204020204" pitchFamily="34" charset="-122"/>
              <a:ea typeface="微软雅黑" panose="020B0503020204020204" pitchFamily="34" charset="-122"/>
            </a:endParaRPr>
          </a:p>
          <a:p>
            <a:r>
              <a:rPr lang="en-US" altLang="zh-CN" sz="2000" dirty="0">
                <a:solidFill>
                  <a:srgbClr val="000000"/>
                </a:solidFill>
                <a:latin typeface="微软雅黑" panose="020B0503020204020204" pitchFamily="34" charset="-122"/>
                <a:ea typeface="微软雅黑" panose="020B0503020204020204" pitchFamily="34" charset="-122"/>
              </a:rPr>
              <a:t>   </a:t>
            </a:r>
            <a:r>
              <a:rPr lang="en-US" altLang="zh-CN" sz="2000" b="0" dirty="0" err="1">
                <a:solidFill>
                  <a:srgbClr val="A31515"/>
                </a:solidFill>
                <a:effectLst/>
                <a:latin typeface="Consolas" panose="020B0609020204030204" pitchFamily="49" charset="0"/>
              </a:rPr>
              <a:t>finish_task_switch</a:t>
            </a:r>
            <a:r>
              <a:rPr lang="en-US" altLang="zh-CN" sz="2000" b="0" dirty="0">
                <a:solidFill>
                  <a:srgbClr val="000000"/>
                </a:solidFill>
                <a:effectLst/>
                <a:latin typeface="微软雅黑" panose="020B0503020204020204" pitchFamily="34" charset="-122"/>
                <a:ea typeface="微软雅黑" panose="020B0503020204020204" pitchFamily="34" charset="-122"/>
              </a:rPr>
              <a:t>:  </a:t>
            </a:r>
            <a:r>
              <a:rPr lang="zh-CN" altLang="en-US" sz="2000" b="0" dirty="0">
                <a:solidFill>
                  <a:srgbClr val="000000"/>
                </a:solidFill>
                <a:effectLst/>
                <a:latin typeface="微软雅黑" panose="020B0503020204020204" pitchFamily="34" charset="-122"/>
                <a:ea typeface="微软雅黑" panose="020B0503020204020204" pitchFamily="34" charset="-122"/>
              </a:rPr>
              <a:t>完成进程上下文切换</a:t>
            </a:r>
            <a:r>
              <a:rPr lang="en-US" altLang="zh-CN" sz="2000" b="0" dirty="0">
                <a:solidFill>
                  <a:srgbClr val="000000"/>
                </a:solidFill>
                <a:effectLst/>
                <a:latin typeface="微软雅黑" panose="020B0503020204020204" pitchFamily="34" charset="-122"/>
                <a:ea typeface="微软雅黑" panose="020B0503020204020204" pitchFamily="34" charset="-122"/>
              </a:rPr>
              <a:t>(</a:t>
            </a:r>
            <a:r>
              <a:rPr lang="zh-CN" altLang="en-US" sz="2000" b="0" dirty="0">
                <a:solidFill>
                  <a:srgbClr val="000000"/>
                </a:solidFill>
                <a:effectLst/>
                <a:latin typeface="微软雅黑" panose="020B0503020204020204" pitchFamily="34" charset="-122"/>
                <a:ea typeface="微软雅黑" panose="020B0503020204020204" pitchFamily="34" charset="-122"/>
              </a:rPr>
              <a:t>切换后</a:t>
            </a:r>
            <a:r>
              <a:rPr lang="en-US" altLang="zh-CN" sz="2000" b="0" dirty="0">
                <a:solidFill>
                  <a:srgbClr val="000000"/>
                </a:solidFill>
                <a:effectLst/>
                <a:latin typeface="微软雅黑" panose="020B0503020204020204" pitchFamily="34" charset="-122"/>
                <a:ea typeface="微软雅黑" panose="020B0503020204020204" pitchFamily="34" charset="-122"/>
              </a:rPr>
              <a:t>)</a:t>
            </a:r>
          </a:p>
          <a:p>
            <a:pPr marL="457200" indent="-457200">
              <a:buAutoNum type="arabicPeriod" startAt="3"/>
            </a:pPr>
            <a:r>
              <a:rPr lang="zh-CN" altLang="en-US" sz="2000" dirty="0">
                <a:solidFill>
                  <a:srgbClr val="000000"/>
                </a:solidFill>
                <a:latin typeface="微软雅黑" panose="020B0503020204020204" pitchFamily="34" charset="-122"/>
                <a:ea typeface="微软雅黑" panose="020B0503020204020204" pitchFamily="34" charset="-122"/>
              </a:rPr>
              <a:t>直接访问内核变量</a:t>
            </a:r>
            <a:r>
              <a:rPr lang="en-US" altLang="zh-CN" sz="20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a:t>
            </a:r>
            <a:r>
              <a:rPr lang="zh-CN" altLang="en-US" sz="20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可定时采样，性能损耗小</a:t>
            </a:r>
            <a:r>
              <a:rPr lang="en-US" altLang="zh-CN" sz="2000" dirty="0">
                <a:solidFill>
                  <a:srgbClr val="000000"/>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sz="2000" dirty="0">
              <a:solidFill>
                <a:srgbClr val="000000"/>
              </a:solidFill>
              <a:latin typeface="微软雅黑" panose="020B0503020204020204" pitchFamily="34" charset="-122"/>
              <a:ea typeface="微软雅黑" panose="020B0503020204020204" pitchFamily="34" charset="-122"/>
            </a:endParaRPr>
          </a:p>
          <a:p>
            <a:r>
              <a:rPr lang="en-US" altLang="zh-CN" sz="2000" b="0" dirty="0">
                <a:solidFill>
                  <a:srgbClr val="000000"/>
                </a:solidFill>
                <a:effectLst/>
                <a:latin typeface="微软雅黑" panose="020B0503020204020204" pitchFamily="34" charset="-122"/>
                <a:ea typeface="微软雅黑" panose="020B0503020204020204" pitchFamily="34" charset="-122"/>
              </a:rPr>
              <a:t>   </a:t>
            </a:r>
            <a:r>
              <a:rPr lang="en-US" altLang="zh-CN" sz="2000" b="0" dirty="0" err="1">
                <a:solidFill>
                  <a:srgbClr val="C00000"/>
                </a:solidFill>
                <a:effectLst/>
                <a:latin typeface="Consolas" panose="020B0609020204030204" pitchFamily="49" charset="0"/>
                <a:ea typeface="微软雅黑" panose="020B0503020204020204" pitchFamily="34" charset="-122"/>
              </a:rPr>
              <a:t>total_forks</a:t>
            </a:r>
            <a:r>
              <a:rPr lang="en-US" altLang="zh-CN" sz="2000" b="0" dirty="0">
                <a:solidFill>
                  <a:srgbClr val="000000"/>
                </a:solidFill>
                <a:effectLst/>
                <a:latin typeface="微软雅黑" panose="020B0503020204020204" pitchFamily="34" charset="-122"/>
                <a:ea typeface="微软雅黑" panose="020B0503020204020204" pitchFamily="34" charset="-122"/>
              </a:rPr>
              <a:t>: </a:t>
            </a:r>
            <a:r>
              <a:rPr lang="zh-CN" altLang="en-US" sz="2000" b="0" dirty="0">
                <a:solidFill>
                  <a:srgbClr val="000000"/>
                </a:solidFill>
                <a:effectLst/>
                <a:latin typeface="微软雅黑" panose="020B0503020204020204" pitchFamily="34" charset="-122"/>
                <a:ea typeface="微软雅黑" panose="020B0503020204020204" pitchFamily="34" charset="-122"/>
              </a:rPr>
              <a:t>记录内核到目前为止</a:t>
            </a:r>
            <a:r>
              <a:rPr lang="en-US" altLang="zh-CN" sz="2000" b="0" dirty="0">
                <a:solidFill>
                  <a:srgbClr val="000000"/>
                </a:solidFill>
                <a:effectLst/>
                <a:latin typeface="微软雅黑" panose="020B0503020204020204" pitchFamily="34" charset="-122"/>
                <a:ea typeface="微软雅黑" panose="020B0503020204020204" pitchFamily="34" charset="-122"/>
              </a:rPr>
              <a:t>fork</a:t>
            </a:r>
            <a:r>
              <a:rPr lang="zh-CN" altLang="en-US" sz="2000" b="0" dirty="0">
                <a:solidFill>
                  <a:srgbClr val="000000"/>
                </a:solidFill>
                <a:effectLst/>
                <a:latin typeface="微软雅黑" panose="020B0503020204020204" pitchFamily="34" charset="-122"/>
                <a:ea typeface="微软雅黑" panose="020B0503020204020204" pitchFamily="34" charset="-122"/>
              </a:rPr>
              <a:t>出的进程数</a:t>
            </a:r>
            <a:endParaRPr lang="en-US" altLang="zh-CN" sz="2000"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772038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36550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课题进展与成果展示</a:t>
            </a:r>
          </a:p>
        </p:txBody>
      </p:sp>
      <p:sp>
        <p:nvSpPr>
          <p:cNvPr id="2" name="文本框 1">
            <a:extLst>
              <a:ext uri="{FF2B5EF4-FFF2-40B4-BE49-F238E27FC236}">
                <a16:creationId xmlns:a16="http://schemas.microsoft.com/office/drawing/2014/main" id="{0C01CB5E-CCA8-0509-C07F-D8EB52DCFEC7}"/>
              </a:ext>
            </a:extLst>
          </p:cNvPr>
          <p:cNvSpPr txBox="1"/>
          <p:nvPr/>
        </p:nvSpPr>
        <p:spPr>
          <a:xfrm>
            <a:off x="333922" y="723570"/>
            <a:ext cx="5762078"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指标计算方法：以</a:t>
            </a:r>
            <a:r>
              <a:rPr lang="en-US" altLang="zh-CN" sz="2000" b="1" dirty="0" err="1">
                <a:latin typeface="微软雅黑" panose="020B0503020204020204" pitchFamily="34" charset="-122"/>
                <a:ea typeface="微软雅黑" panose="020B0503020204020204" pitchFamily="34" charset="-122"/>
              </a:rPr>
              <a:t>Irq</a:t>
            </a:r>
            <a:r>
              <a:rPr lang="zh-CN" altLang="en-US" sz="2000" b="1" dirty="0">
                <a:latin typeface="微软雅黑" panose="020B0503020204020204" pitchFamily="34" charset="-122"/>
                <a:ea typeface="微软雅黑" panose="020B0503020204020204" pitchFamily="34" charset="-122"/>
              </a:rPr>
              <a:t>时间和</a:t>
            </a:r>
            <a:r>
              <a:rPr lang="en-US" altLang="zh-CN" sz="2000" b="1" dirty="0" err="1">
                <a:latin typeface="微软雅黑" panose="020B0503020204020204" pitchFamily="34" charset="-122"/>
                <a:ea typeface="微软雅黑" panose="020B0503020204020204" pitchFamily="34" charset="-122"/>
              </a:rPr>
              <a:t>SoftIrq</a:t>
            </a:r>
            <a:r>
              <a:rPr lang="zh-CN" altLang="en-US" sz="2000" b="1" dirty="0">
                <a:latin typeface="微软雅黑" panose="020B0503020204020204" pitchFamily="34" charset="-122"/>
                <a:ea typeface="微软雅黑" panose="020B0503020204020204" pitchFamily="34" charset="-122"/>
              </a:rPr>
              <a:t>时间为例</a:t>
            </a:r>
          </a:p>
        </p:txBody>
      </p:sp>
      <p:sp>
        <p:nvSpPr>
          <p:cNvPr id="3" name="文本框 2">
            <a:extLst>
              <a:ext uri="{FF2B5EF4-FFF2-40B4-BE49-F238E27FC236}">
                <a16:creationId xmlns:a16="http://schemas.microsoft.com/office/drawing/2014/main" id="{CAB68417-46DD-1D62-A7A6-5D8BD12A9E0F}"/>
              </a:ext>
            </a:extLst>
          </p:cNvPr>
          <p:cNvSpPr txBox="1"/>
          <p:nvPr/>
        </p:nvSpPr>
        <p:spPr>
          <a:xfrm>
            <a:off x="7892620" y="2365147"/>
            <a:ext cx="3931517" cy="923330"/>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1. </a:t>
            </a:r>
            <a:r>
              <a:rPr lang="zh-CN" altLang="en-US" dirty="0">
                <a:latin typeface="微软雅黑" panose="020B0503020204020204" pitchFamily="34" charset="-122"/>
                <a:ea typeface="微软雅黑" panose="020B0503020204020204" pitchFamily="34" charset="-122"/>
              </a:rPr>
              <a:t>单</a:t>
            </a:r>
            <a:r>
              <a:rPr lang="en-US" altLang="zh-CN" dirty="0">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、进程切换的处理：</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在进程切换时</a:t>
            </a:r>
            <a:r>
              <a:rPr lang="zh-CN" altLang="en-US" b="1" dirty="0">
                <a:latin typeface="微软雅黑" panose="020B0503020204020204" pitchFamily="34" charset="-122"/>
                <a:ea typeface="微软雅黑" panose="020B0503020204020204" pitchFamily="34" charset="-122"/>
              </a:rPr>
              <a:t>保存状态信息</a:t>
            </a:r>
          </a:p>
        </p:txBody>
      </p:sp>
      <p:pic>
        <p:nvPicPr>
          <p:cNvPr id="6" name="图片 5">
            <a:extLst>
              <a:ext uri="{FF2B5EF4-FFF2-40B4-BE49-F238E27FC236}">
                <a16:creationId xmlns:a16="http://schemas.microsoft.com/office/drawing/2014/main" id="{773A21D1-FDF7-BF99-2EBD-03C91E87CB62}"/>
              </a:ext>
            </a:extLst>
          </p:cNvPr>
          <p:cNvPicPr>
            <a:picLocks noChangeAspect="1"/>
          </p:cNvPicPr>
          <p:nvPr/>
        </p:nvPicPr>
        <p:blipFill>
          <a:blip r:embed="rId7"/>
          <a:stretch>
            <a:fillRect/>
          </a:stretch>
        </p:blipFill>
        <p:spPr>
          <a:xfrm>
            <a:off x="-130667" y="948767"/>
            <a:ext cx="7813731" cy="3084158"/>
          </a:xfrm>
          <a:prstGeom prst="rect">
            <a:avLst/>
          </a:prstGeom>
        </p:spPr>
      </p:pic>
      <p:pic>
        <p:nvPicPr>
          <p:cNvPr id="12" name="图片 11">
            <a:extLst>
              <a:ext uri="{FF2B5EF4-FFF2-40B4-BE49-F238E27FC236}">
                <a16:creationId xmlns:a16="http://schemas.microsoft.com/office/drawing/2014/main" id="{B76CBD69-EEA7-645E-52DE-C99B1ED14DE5}"/>
              </a:ext>
            </a:extLst>
          </p:cNvPr>
          <p:cNvPicPr>
            <a:picLocks noChangeAspect="1"/>
          </p:cNvPicPr>
          <p:nvPr/>
        </p:nvPicPr>
        <p:blipFill>
          <a:blip r:embed="rId8"/>
          <a:stretch>
            <a:fillRect/>
          </a:stretch>
        </p:blipFill>
        <p:spPr>
          <a:xfrm>
            <a:off x="0" y="3929045"/>
            <a:ext cx="7449575" cy="2928955"/>
          </a:xfrm>
          <a:prstGeom prst="rect">
            <a:avLst/>
          </a:prstGeom>
        </p:spPr>
      </p:pic>
      <p:sp>
        <p:nvSpPr>
          <p:cNvPr id="13" name="文本框 12">
            <a:extLst>
              <a:ext uri="{FF2B5EF4-FFF2-40B4-BE49-F238E27FC236}">
                <a16:creationId xmlns:a16="http://schemas.microsoft.com/office/drawing/2014/main" id="{E663E9AB-FF26-2EE6-4E69-03685563B293}"/>
              </a:ext>
            </a:extLst>
          </p:cNvPr>
          <p:cNvSpPr txBox="1"/>
          <p:nvPr/>
        </p:nvSpPr>
        <p:spPr>
          <a:xfrm>
            <a:off x="7892621" y="4516359"/>
            <a:ext cx="3931517" cy="1754326"/>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2. </a:t>
            </a:r>
            <a:r>
              <a:rPr lang="zh-CN" altLang="en-US" dirty="0">
                <a:latin typeface="微软雅黑" panose="020B0503020204020204" pitchFamily="34" charset="-122"/>
                <a:ea typeface="微软雅黑" panose="020B0503020204020204" pitchFamily="34" charset="-122"/>
              </a:rPr>
              <a:t>多核可能发生的中断抢占问题：</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优先级：</a:t>
            </a:r>
            <a:r>
              <a:rPr lang="en-US" altLang="zh-CN" dirty="0" err="1">
                <a:latin typeface="微软雅黑" panose="020B0503020204020204" pitchFamily="34" charset="-122"/>
                <a:ea typeface="微软雅黑" panose="020B0503020204020204" pitchFamily="34" charset="-122"/>
              </a:rPr>
              <a:t>irq</a:t>
            </a:r>
            <a:r>
              <a:rPr lang="en-US" altLang="zh-CN" dirty="0">
                <a:latin typeface="微软雅黑" panose="020B0503020204020204" pitchFamily="34" charset="-122"/>
                <a:ea typeface="微软雅黑" panose="020B0503020204020204" pitchFamily="34" charset="-122"/>
              </a:rPr>
              <a:t> &gt; </a:t>
            </a:r>
            <a:r>
              <a:rPr lang="en-US" altLang="zh-CN" dirty="0" err="1">
                <a:latin typeface="微软雅黑" panose="020B0503020204020204" pitchFamily="34" charset="-122"/>
                <a:ea typeface="微软雅黑" panose="020B0503020204020204" pitchFamily="34" charset="-122"/>
              </a:rPr>
              <a:t>softirq</a:t>
            </a:r>
            <a:r>
              <a:rPr lang="en-US" altLang="zh-CN" dirty="0">
                <a:latin typeface="微软雅黑" panose="020B0503020204020204" pitchFamily="34" charset="-122"/>
                <a:ea typeface="微软雅黑" panose="020B0503020204020204" pitchFamily="34" charset="-122"/>
              </a:rPr>
              <a:t> &gt; </a:t>
            </a:r>
            <a:r>
              <a:rPr lang="zh-CN" altLang="en-US" dirty="0">
                <a:latin typeface="微软雅黑" panose="020B0503020204020204" pitchFamily="34" charset="-122"/>
                <a:ea typeface="微软雅黑" panose="020B0503020204020204" pitchFamily="34" charset="-122"/>
              </a:rPr>
              <a:t>进程切换</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同一时刻</a:t>
            </a:r>
            <a:r>
              <a:rPr lang="en-US" altLang="zh-CN" dirty="0" err="1">
                <a:latin typeface="微软雅黑" panose="020B0503020204020204" pitchFamily="34" charset="-122"/>
                <a:ea typeface="微软雅黑" panose="020B0503020204020204" pitchFamily="34" charset="-122"/>
              </a:rPr>
              <a:t>irq</a:t>
            </a:r>
            <a:r>
              <a:rPr lang="zh-CN" altLang="en-US" dirty="0">
                <a:latin typeface="微软雅黑" panose="020B0503020204020204" pitchFamily="34" charset="-122"/>
                <a:ea typeface="微软雅黑" panose="020B0503020204020204" pitchFamily="34" charset="-122"/>
              </a:rPr>
              <a:t>和</a:t>
            </a:r>
            <a:r>
              <a:rPr lang="en-US" altLang="zh-CN" dirty="0" err="1">
                <a:latin typeface="微软雅黑" panose="020B0503020204020204" pitchFamily="34" charset="-122"/>
                <a:ea typeface="微软雅黑" panose="020B0503020204020204" pitchFamily="34" charset="-122"/>
              </a:rPr>
              <a:t>softirq</a:t>
            </a:r>
            <a:r>
              <a:rPr lang="zh-CN" altLang="en-US" dirty="0">
                <a:latin typeface="微软雅黑" panose="020B0503020204020204" pitchFamily="34" charset="-122"/>
                <a:ea typeface="微软雅黑" panose="020B0503020204020204" pitchFamily="34" charset="-122"/>
              </a:rPr>
              <a:t>的表示可用</a:t>
            </a:r>
            <a:endParaRPr lang="en-US" altLang="zh-CN" dirty="0">
              <a:latin typeface="微软雅黑" panose="020B0503020204020204" pitchFamily="34" charset="-122"/>
              <a:ea typeface="微软雅黑" panose="020B0503020204020204" pitchFamily="34" charset="-122"/>
            </a:endParaRPr>
          </a:p>
          <a:p>
            <a:r>
              <a:rPr lang="en-US" altLang="zh-CN" b="1" dirty="0">
                <a:latin typeface="微软雅黑" panose="020B0503020204020204" pitchFamily="34" charset="-122"/>
                <a:ea typeface="微软雅黑" panose="020B0503020204020204" pitchFamily="34" charset="-122"/>
              </a:rPr>
              <a:t>&lt;</a:t>
            </a:r>
            <a:r>
              <a:rPr lang="zh-CN" altLang="en-US" b="1" dirty="0">
                <a:latin typeface="微软雅黑" panose="020B0503020204020204" pitchFamily="34" charset="-122"/>
                <a:ea typeface="微软雅黑" panose="020B0503020204020204" pitchFamily="34" charset="-122"/>
              </a:rPr>
              <a:t>中断号，</a:t>
            </a:r>
            <a:r>
              <a:rPr lang="en-US" altLang="zh-CN" b="1" dirty="0">
                <a:latin typeface="微软雅黑" panose="020B0503020204020204" pitchFamily="34" charset="-122"/>
                <a:ea typeface="微软雅黑" panose="020B0503020204020204" pitchFamily="34" charset="-122"/>
              </a:rPr>
              <a:t>CPU_ID&gt;</a:t>
            </a:r>
            <a:r>
              <a:rPr lang="zh-CN" altLang="en-US" b="1" dirty="0">
                <a:latin typeface="微软雅黑" panose="020B0503020204020204" pitchFamily="34" charset="-122"/>
                <a:ea typeface="微软雅黑" panose="020B0503020204020204" pitchFamily="34" charset="-122"/>
              </a:rPr>
              <a:t>二元组</a:t>
            </a:r>
            <a:r>
              <a:rPr lang="zh-CN" altLang="en-US" dirty="0">
                <a:latin typeface="微软雅黑" panose="020B0503020204020204" pitchFamily="34" charset="-122"/>
                <a:ea typeface="微软雅黑" panose="020B0503020204020204" pitchFamily="34" charset="-122"/>
              </a:rPr>
              <a:t>唯一确定</a:t>
            </a:r>
          </a:p>
        </p:txBody>
      </p:sp>
    </p:spTree>
    <p:extLst>
      <p:ext uri="{BB962C8B-B14F-4D97-AF65-F5344CB8AC3E}">
        <p14:creationId xmlns:p14="http://schemas.microsoft.com/office/powerpoint/2010/main" val="20297608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4329190"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35 Thin" pitchFamily="18" charset="-122"/>
              </a:rPr>
              <a:t>开发过程中遇到的问题</a:t>
            </a:r>
            <a:endPar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endParaRPr>
          </a:p>
        </p:txBody>
      </p:sp>
      <p:sp>
        <p:nvSpPr>
          <p:cNvPr id="3" name="文本框 2">
            <a:extLst>
              <a:ext uri="{FF2B5EF4-FFF2-40B4-BE49-F238E27FC236}">
                <a16:creationId xmlns:a16="http://schemas.microsoft.com/office/drawing/2014/main" id="{BBCB9C2E-E639-407A-960A-EA15CFBC3C0C}"/>
              </a:ext>
            </a:extLst>
          </p:cNvPr>
          <p:cNvSpPr txBox="1"/>
          <p:nvPr/>
        </p:nvSpPr>
        <p:spPr>
          <a:xfrm>
            <a:off x="501444" y="953729"/>
            <a:ext cx="7728155" cy="677108"/>
          </a:xfrm>
          <a:prstGeom prst="rect">
            <a:avLst/>
          </a:prstGeom>
          <a:noFill/>
        </p:spPr>
        <p:txBody>
          <a:bodyPr wrap="square" rtlCol="0">
            <a:spAutoFit/>
          </a:bodyPr>
          <a:lstStyle/>
          <a:p>
            <a:r>
              <a:rPr lang="en-US" altLang="zh-CN" sz="2000" b="1" dirty="0"/>
              <a:t>1. BPF</a:t>
            </a:r>
            <a:r>
              <a:rPr lang="zh-CN" altLang="en-US" sz="2000" b="1" dirty="0"/>
              <a:t>程序无法使用</a:t>
            </a:r>
            <a:r>
              <a:rPr lang="en-US" altLang="zh-CN" sz="2000" b="1" dirty="0" err="1"/>
              <a:t>bpf_kallsyms_lookup_name</a:t>
            </a:r>
            <a:r>
              <a:rPr lang="zh-CN" altLang="en-US" sz="2000" b="1" dirty="0"/>
              <a:t>查询内核符号地址</a:t>
            </a:r>
          </a:p>
          <a:p>
            <a:endParaRPr lang="zh-CN" altLang="en-US" dirty="0"/>
          </a:p>
        </p:txBody>
      </p:sp>
      <p:pic>
        <p:nvPicPr>
          <p:cNvPr id="6" name="图片 5">
            <a:extLst>
              <a:ext uri="{FF2B5EF4-FFF2-40B4-BE49-F238E27FC236}">
                <a16:creationId xmlns:a16="http://schemas.microsoft.com/office/drawing/2014/main" id="{2ABA8C20-9AE7-97CD-B6B0-E06C706BF57B}"/>
              </a:ext>
            </a:extLst>
          </p:cNvPr>
          <p:cNvPicPr>
            <a:picLocks noChangeAspect="1"/>
          </p:cNvPicPr>
          <p:nvPr/>
        </p:nvPicPr>
        <p:blipFill>
          <a:blip r:embed="rId7"/>
          <a:stretch>
            <a:fillRect/>
          </a:stretch>
        </p:blipFill>
        <p:spPr>
          <a:xfrm>
            <a:off x="703793" y="2223968"/>
            <a:ext cx="7323455" cy="457240"/>
          </a:xfrm>
          <a:prstGeom prst="rect">
            <a:avLst/>
          </a:prstGeom>
        </p:spPr>
      </p:pic>
      <p:sp>
        <p:nvSpPr>
          <p:cNvPr id="10" name="文本框 9">
            <a:extLst>
              <a:ext uri="{FF2B5EF4-FFF2-40B4-BE49-F238E27FC236}">
                <a16:creationId xmlns:a16="http://schemas.microsoft.com/office/drawing/2014/main" id="{33B94E9C-6DB8-D712-F1DB-8C3DF153D1A5}"/>
              </a:ext>
            </a:extLst>
          </p:cNvPr>
          <p:cNvSpPr txBox="1"/>
          <p:nvPr/>
        </p:nvSpPr>
        <p:spPr>
          <a:xfrm>
            <a:off x="683653" y="1485005"/>
            <a:ext cx="9473070" cy="646331"/>
          </a:xfrm>
          <a:prstGeom prst="rect">
            <a:avLst/>
          </a:prstGeom>
          <a:noFill/>
        </p:spPr>
        <p:txBody>
          <a:bodyPr wrap="square" rtlCol="0">
            <a:spAutoFit/>
          </a:bodyPr>
          <a:lstStyle/>
          <a:p>
            <a:r>
              <a:rPr lang="zh-CN" altLang="en-US" dirty="0"/>
              <a:t>查阅</a:t>
            </a:r>
            <a:r>
              <a:rPr lang="en-US" altLang="zh-CN" dirty="0" err="1"/>
              <a:t>linux</a:t>
            </a:r>
            <a:r>
              <a:rPr lang="zh-CN" altLang="en-US" dirty="0"/>
              <a:t>内核不同版本的</a:t>
            </a:r>
            <a:r>
              <a:rPr lang="en-US" altLang="zh-CN" dirty="0"/>
              <a:t>BPF feature</a:t>
            </a:r>
            <a:r>
              <a:rPr lang="zh-CN" altLang="en-US" dirty="0"/>
              <a:t>文档，可发现</a:t>
            </a:r>
            <a:r>
              <a:rPr lang="en-US" altLang="zh-CN" dirty="0" err="1"/>
              <a:t>bpf_kallsyms_lookup_name</a:t>
            </a:r>
            <a:r>
              <a:rPr lang="zh-CN" altLang="en-US" dirty="0"/>
              <a:t>这个函数是从</a:t>
            </a:r>
            <a:r>
              <a:rPr lang="en-US" altLang="zh-CN" dirty="0"/>
              <a:t>5.16</a:t>
            </a:r>
            <a:r>
              <a:rPr lang="zh-CN" altLang="en-US" dirty="0"/>
              <a:t>才开始支持的。</a:t>
            </a:r>
            <a:r>
              <a:rPr lang="en-US" altLang="zh-CN" dirty="0"/>
              <a:t>(</a:t>
            </a:r>
            <a:r>
              <a:rPr lang="zh-CN" altLang="en-US" dirty="0"/>
              <a:t>我使用</a:t>
            </a:r>
            <a:r>
              <a:rPr lang="en-US" altLang="zh-CN" dirty="0"/>
              <a:t>5.13.0)</a:t>
            </a:r>
            <a:endParaRPr lang="zh-CN" altLang="en-US" dirty="0"/>
          </a:p>
        </p:txBody>
      </p:sp>
      <p:sp>
        <p:nvSpPr>
          <p:cNvPr id="11" name="文本框 10">
            <a:extLst>
              <a:ext uri="{FF2B5EF4-FFF2-40B4-BE49-F238E27FC236}">
                <a16:creationId xmlns:a16="http://schemas.microsoft.com/office/drawing/2014/main" id="{7EA7CE77-22F5-50C8-6A67-AA083D403DCA}"/>
              </a:ext>
            </a:extLst>
          </p:cNvPr>
          <p:cNvSpPr txBox="1"/>
          <p:nvPr/>
        </p:nvSpPr>
        <p:spPr>
          <a:xfrm>
            <a:off x="703792" y="2841523"/>
            <a:ext cx="9895381" cy="1200329"/>
          </a:xfrm>
          <a:prstGeom prst="rect">
            <a:avLst/>
          </a:prstGeom>
          <a:noFill/>
        </p:spPr>
        <p:txBody>
          <a:bodyPr wrap="square" rtlCol="0">
            <a:spAutoFit/>
          </a:bodyPr>
          <a:lstStyle/>
          <a:p>
            <a:r>
              <a:rPr lang="zh-CN" altLang="en-US" dirty="0"/>
              <a:t>文档：</a:t>
            </a:r>
            <a:r>
              <a:rPr lang="en-US" altLang="zh-CN" dirty="0">
                <a:hlinkClick r:id="rId8"/>
              </a:rPr>
              <a:t>https://github.com/iovisor/bcc/blob/master/docs/kernel-versions.md</a:t>
            </a:r>
            <a:endParaRPr lang="en-US" altLang="zh-CN" dirty="0"/>
          </a:p>
          <a:p>
            <a:endParaRPr lang="en-US" altLang="zh-CN" dirty="0"/>
          </a:p>
          <a:p>
            <a:r>
              <a:rPr lang="zh-CN" altLang="en-US" dirty="0"/>
              <a:t>为解决这个问题，我在用户态查阅</a:t>
            </a:r>
            <a:r>
              <a:rPr lang="en-US" altLang="zh-CN" dirty="0"/>
              <a:t>/proc/</a:t>
            </a:r>
            <a:r>
              <a:rPr lang="en-US" altLang="zh-CN" dirty="0" err="1"/>
              <a:t>kallsyms</a:t>
            </a:r>
            <a:r>
              <a:rPr lang="zh-CN" altLang="en-US" dirty="0"/>
              <a:t>得到内核态函数的地址，然后将这个地址通过</a:t>
            </a:r>
            <a:r>
              <a:rPr lang="en-US" altLang="zh-CN" dirty="0"/>
              <a:t>Map</a:t>
            </a:r>
            <a:r>
              <a:rPr lang="zh-CN" altLang="en-US" dirty="0"/>
              <a:t>传输到</a:t>
            </a:r>
            <a:r>
              <a:rPr lang="en-US" altLang="zh-CN" dirty="0"/>
              <a:t>BPF</a:t>
            </a:r>
            <a:r>
              <a:rPr lang="zh-CN" altLang="en-US" dirty="0"/>
              <a:t>程序中。</a:t>
            </a:r>
          </a:p>
        </p:txBody>
      </p:sp>
      <p:pic>
        <p:nvPicPr>
          <p:cNvPr id="13" name="图片 12">
            <a:extLst>
              <a:ext uri="{FF2B5EF4-FFF2-40B4-BE49-F238E27FC236}">
                <a16:creationId xmlns:a16="http://schemas.microsoft.com/office/drawing/2014/main" id="{7917488D-40ED-6B5B-B857-8F3311F9AE14}"/>
              </a:ext>
            </a:extLst>
          </p:cNvPr>
          <p:cNvPicPr>
            <a:picLocks noChangeAspect="1"/>
          </p:cNvPicPr>
          <p:nvPr/>
        </p:nvPicPr>
        <p:blipFill>
          <a:blip r:embed="rId9"/>
          <a:stretch>
            <a:fillRect/>
          </a:stretch>
        </p:blipFill>
        <p:spPr>
          <a:xfrm>
            <a:off x="335679" y="4202167"/>
            <a:ext cx="5227773" cy="2019475"/>
          </a:xfrm>
          <a:prstGeom prst="rect">
            <a:avLst/>
          </a:prstGeom>
        </p:spPr>
      </p:pic>
      <p:sp>
        <p:nvSpPr>
          <p:cNvPr id="15" name="文本框 14">
            <a:extLst>
              <a:ext uri="{FF2B5EF4-FFF2-40B4-BE49-F238E27FC236}">
                <a16:creationId xmlns:a16="http://schemas.microsoft.com/office/drawing/2014/main" id="{AEFBB0FF-B28E-109B-6FFF-7DD42DC36771}"/>
              </a:ext>
            </a:extLst>
          </p:cNvPr>
          <p:cNvSpPr txBox="1"/>
          <p:nvPr/>
        </p:nvSpPr>
        <p:spPr>
          <a:xfrm>
            <a:off x="6005051" y="3803334"/>
            <a:ext cx="6186949" cy="2893100"/>
          </a:xfrm>
          <a:prstGeom prst="rect">
            <a:avLst/>
          </a:prstGeom>
          <a:noFill/>
        </p:spPr>
        <p:txBody>
          <a:bodyPr wrap="square">
            <a:spAutoFit/>
          </a:bodyPr>
          <a:lstStyle/>
          <a:p>
            <a:r>
              <a:rPr lang="en-US" altLang="zh-CN" sz="1600" b="0" dirty="0" err="1">
                <a:solidFill>
                  <a:srgbClr val="001080"/>
                </a:solidFill>
                <a:effectLst/>
                <a:latin typeface="Consolas" panose="020B0609020204030204" pitchFamily="49" charset="0"/>
              </a:rPr>
              <a:t>valp</a:t>
            </a:r>
            <a:r>
              <a:rPr lang="en-US" altLang="zh-CN" sz="1600" b="0" dirty="0">
                <a:solidFill>
                  <a:srgbClr val="000000"/>
                </a:solidFill>
                <a:effectLst/>
                <a:latin typeface="Consolas" panose="020B0609020204030204" pitchFamily="49" charset="0"/>
              </a:rPr>
              <a:t> = </a:t>
            </a:r>
            <a:r>
              <a:rPr lang="en-US" altLang="zh-CN" sz="1600" b="0" dirty="0" err="1">
                <a:solidFill>
                  <a:srgbClr val="001080"/>
                </a:solidFill>
                <a:effectLst/>
                <a:latin typeface="Consolas" panose="020B0609020204030204" pitchFamily="49" charset="0"/>
              </a:rPr>
              <a:t>symAddr</a:t>
            </a:r>
            <a:r>
              <a:rPr lang="en-US" altLang="zh-CN" sz="1600" b="0" dirty="0" err="1">
                <a:solidFill>
                  <a:srgbClr val="000000"/>
                </a:solidFill>
                <a:effectLst/>
                <a:latin typeface="Consolas" panose="020B0609020204030204" pitchFamily="49" charset="0"/>
              </a:rPr>
              <a:t>.</a:t>
            </a:r>
            <a:r>
              <a:rPr lang="en-US" altLang="zh-CN" sz="1600" b="0" dirty="0" err="1">
                <a:solidFill>
                  <a:srgbClr val="795E26"/>
                </a:solidFill>
                <a:effectLst/>
                <a:latin typeface="Consolas" panose="020B0609020204030204" pitchFamily="49" charset="0"/>
              </a:rPr>
              <a:t>lookup</a:t>
            </a:r>
            <a:r>
              <a:rPr lang="en-US" altLang="zh-CN" sz="1600" b="0" dirty="0">
                <a:solidFill>
                  <a:srgbClr val="000000"/>
                </a:solidFill>
                <a:effectLst/>
                <a:latin typeface="Consolas" panose="020B0609020204030204" pitchFamily="49" charset="0"/>
              </a:rPr>
              <a:t>(&amp;</a:t>
            </a:r>
            <a:r>
              <a:rPr lang="en-US" altLang="zh-CN" sz="1600" b="0" dirty="0">
                <a:solidFill>
                  <a:srgbClr val="001080"/>
                </a:solidFill>
                <a:effectLst/>
                <a:latin typeface="Consolas" panose="020B0609020204030204" pitchFamily="49" charset="0"/>
              </a:rPr>
              <a:t>key</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a:solidFill>
                  <a:srgbClr val="AF00DB"/>
                </a:solidFill>
                <a:effectLst/>
                <a:latin typeface="Consolas" panose="020B0609020204030204" pitchFamily="49" charset="0"/>
              </a:rPr>
              <a:t>if</a:t>
            </a:r>
            <a:r>
              <a:rPr lang="en-US" altLang="zh-CN" sz="1600" b="0" dirty="0">
                <a:solidFill>
                  <a:srgbClr val="000000"/>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valp</a:t>
            </a:r>
            <a:r>
              <a:rPr lang="en-US" altLang="zh-CN" sz="1600" b="0" dirty="0">
                <a:solidFill>
                  <a:srgbClr val="000000"/>
                </a:solidFill>
                <a:effectLst/>
                <a:latin typeface="Consolas" panose="020B0609020204030204" pitchFamily="49" charset="0"/>
              </a:rPr>
              <a:t>) {</a:t>
            </a:r>
          </a:p>
          <a:p>
            <a:r>
              <a:rPr lang="en-US" altLang="zh-CN" sz="1600" b="0" dirty="0">
                <a:solidFill>
                  <a:srgbClr val="000000"/>
                </a:solidFill>
                <a:effectLst/>
                <a:latin typeface="Consolas" panose="020B0609020204030204" pitchFamily="49" charset="0"/>
              </a:rPr>
              <a:t>        </a:t>
            </a:r>
            <a:r>
              <a:rPr lang="en-US" altLang="zh-CN" sz="1600" b="0" dirty="0">
                <a:solidFill>
                  <a:srgbClr val="0000FF"/>
                </a:solidFill>
                <a:effectLst/>
                <a:latin typeface="Consolas" panose="020B0609020204030204" pitchFamily="49" charset="0"/>
              </a:rPr>
              <a:t>void</a:t>
            </a:r>
            <a:r>
              <a:rPr lang="en-US" altLang="zh-CN" sz="1600" b="0" dirty="0">
                <a:solidFill>
                  <a:srgbClr val="000000"/>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addr</a:t>
            </a:r>
            <a:r>
              <a:rPr lang="en-US" altLang="zh-CN" sz="1600" b="0" dirty="0">
                <a:solidFill>
                  <a:srgbClr val="000000"/>
                </a:solidFill>
                <a:effectLst/>
                <a:latin typeface="Consolas" panose="020B0609020204030204" pitchFamily="49" charset="0"/>
              </a:rPr>
              <a:t> = (</a:t>
            </a:r>
            <a:r>
              <a:rPr lang="en-US" altLang="zh-CN" sz="1600" b="0" dirty="0">
                <a:solidFill>
                  <a:srgbClr val="0000FF"/>
                </a:solidFill>
                <a:effectLst/>
                <a:latin typeface="Consolas" panose="020B0609020204030204" pitchFamily="49" charset="0"/>
              </a:rPr>
              <a:t>void</a:t>
            </a:r>
            <a:r>
              <a:rPr lang="en-US" altLang="zh-CN" sz="1600" b="0" dirty="0">
                <a:solidFill>
                  <a:srgbClr val="000000"/>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valp</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a:solidFill>
                  <a:srgbClr val="AF00DB"/>
                </a:solidFill>
                <a:effectLst/>
                <a:latin typeface="Consolas" panose="020B0609020204030204" pitchFamily="49" charset="0"/>
              </a:rPr>
              <a:t>if</a:t>
            </a:r>
            <a:r>
              <a:rPr lang="en-US" altLang="zh-CN" sz="1600" b="0" dirty="0">
                <a:solidFill>
                  <a:srgbClr val="000000"/>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addr</a:t>
            </a:r>
            <a:r>
              <a:rPr lang="en-US" altLang="zh-CN" sz="1600" b="0" dirty="0">
                <a:solidFill>
                  <a:srgbClr val="000000"/>
                </a:solidFill>
                <a:effectLst/>
                <a:latin typeface="Consolas" panose="020B0609020204030204" pitchFamily="49" charset="0"/>
              </a:rPr>
              <a:t> &gt; </a:t>
            </a:r>
            <a:r>
              <a:rPr lang="en-US" altLang="zh-CN" sz="1600" b="0" dirty="0">
                <a:solidFill>
                  <a:srgbClr val="098658"/>
                </a:solidFill>
                <a:effectLst/>
                <a:latin typeface="Consolas" panose="020B0609020204030204" pitchFamily="49" charset="0"/>
              </a:rPr>
              <a:t>0</a:t>
            </a:r>
            <a:r>
              <a:rPr lang="en-US" altLang="zh-CN" sz="1600" b="0" dirty="0">
                <a:solidFill>
                  <a:srgbClr val="000000"/>
                </a:solidFill>
                <a:effectLst/>
                <a:latin typeface="Consolas" panose="020B0609020204030204" pitchFamily="49" charset="0"/>
              </a:rPr>
              <a:t>) {</a:t>
            </a:r>
          </a:p>
          <a:p>
            <a:r>
              <a:rPr lang="en-US" altLang="zh-CN" sz="1600" b="0" dirty="0">
                <a:solidFill>
                  <a:srgbClr val="000000"/>
                </a:solidFill>
                <a:effectLst/>
                <a:latin typeface="Consolas" panose="020B0609020204030204" pitchFamily="49" charset="0"/>
              </a:rPr>
              <a:t>            </a:t>
            </a:r>
            <a:r>
              <a:rPr lang="en-US" altLang="zh-CN" sz="1600" b="0" dirty="0" err="1">
                <a:solidFill>
                  <a:srgbClr val="795E26"/>
                </a:solidFill>
                <a:effectLst/>
                <a:latin typeface="Consolas" panose="020B0609020204030204" pitchFamily="49" charset="0"/>
              </a:rPr>
              <a:t>bpf_probe_read_kernel</a:t>
            </a:r>
            <a:r>
              <a:rPr lang="en-US" altLang="zh-CN" sz="1600" b="0" dirty="0">
                <a:solidFill>
                  <a:srgbClr val="000000"/>
                </a:solidFill>
                <a:effectLst/>
                <a:latin typeface="Consolas" panose="020B0609020204030204" pitchFamily="49" charset="0"/>
              </a:rPr>
              <a:t>(&amp;</a:t>
            </a:r>
            <a:r>
              <a:rPr lang="en-US" altLang="zh-CN" sz="1600" b="0" dirty="0" err="1">
                <a:solidFill>
                  <a:srgbClr val="001080"/>
                </a:solidFill>
                <a:effectLst/>
                <a:latin typeface="Consolas" panose="020B0609020204030204" pitchFamily="49" charset="0"/>
              </a:rPr>
              <a:t>total_forks</a:t>
            </a:r>
            <a:r>
              <a:rPr lang="en-US" altLang="zh-CN" sz="1600" b="0" dirty="0">
                <a:solidFill>
                  <a:srgbClr val="000000"/>
                </a:solidFill>
                <a:effectLst/>
                <a:latin typeface="Consolas" panose="020B0609020204030204" pitchFamily="49" charset="0"/>
              </a:rPr>
              <a:t>, </a:t>
            </a:r>
          </a:p>
          <a:p>
            <a:r>
              <a:rPr lang="en-US" altLang="zh-CN" sz="1600" dirty="0">
                <a:solidFill>
                  <a:srgbClr val="000000"/>
                </a:solidFill>
                <a:latin typeface="Consolas" panose="020B0609020204030204" pitchFamily="49" charset="0"/>
              </a:rPr>
              <a:t>			</a:t>
            </a:r>
            <a:r>
              <a:rPr lang="en-US" altLang="zh-CN" sz="1600" b="0" dirty="0" err="1">
                <a:solidFill>
                  <a:srgbClr val="0000FF"/>
                </a:solidFill>
                <a:effectLst/>
                <a:latin typeface="Consolas" panose="020B0609020204030204" pitchFamily="49" charset="0"/>
              </a:rPr>
              <a:t>sizeof</a:t>
            </a:r>
            <a:r>
              <a:rPr lang="en-US" altLang="zh-CN" sz="1600" b="0" dirty="0">
                <a:solidFill>
                  <a:srgbClr val="000000"/>
                </a:solidFill>
                <a:effectLst/>
                <a:latin typeface="Consolas" panose="020B0609020204030204" pitchFamily="49" charset="0"/>
              </a:rPr>
              <a:t>(</a:t>
            </a:r>
            <a:r>
              <a:rPr lang="en-US" altLang="zh-CN" sz="1600" b="0" dirty="0">
                <a:solidFill>
                  <a:srgbClr val="0000FF"/>
                </a:solidFill>
                <a:effectLst/>
                <a:latin typeface="Consolas" panose="020B0609020204030204" pitchFamily="49" charset="0"/>
              </a:rPr>
              <a:t>unsigned</a:t>
            </a:r>
            <a:r>
              <a:rPr lang="en-US" altLang="zh-CN" sz="1600" b="0" dirty="0">
                <a:solidFill>
                  <a:srgbClr val="000000"/>
                </a:solidFill>
                <a:effectLst/>
                <a:latin typeface="Consolas" panose="020B0609020204030204" pitchFamily="49" charset="0"/>
              </a:rPr>
              <a:t> </a:t>
            </a:r>
            <a:r>
              <a:rPr lang="en-US" altLang="zh-CN" sz="1600" b="0" dirty="0">
                <a:solidFill>
                  <a:srgbClr val="0000FF"/>
                </a:solidFill>
                <a:effectLst/>
                <a:latin typeface="Consolas" panose="020B0609020204030204" pitchFamily="49" charset="0"/>
              </a:rPr>
              <a:t>long</a:t>
            </a:r>
            <a:r>
              <a:rPr lang="en-US" altLang="zh-CN" sz="1600" b="0" dirty="0">
                <a:solidFill>
                  <a:srgbClr val="000000"/>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addr</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a:solidFill>
                  <a:srgbClr val="001080"/>
                </a:solidFill>
                <a:effectLst/>
                <a:latin typeface="Consolas" panose="020B0609020204030204" pitchFamily="49" charset="0"/>
              </a:rPr>
              <a:t>key</a:t>
            </a:r>
            <a:r>
              <a:rPr lang="en-US" altLang="zh-CN" sz="1600" b="0" dirty="0">
                <a:solidFill>
                  <a:srgbClr val="000000"/>
                </a:solidFill>
                <a:effectLst/>
                <a:latin typeface="Consolas" panose="020B0609020204030204" pitchFamily="49" charset="0"/>
              </a:rPr>
              <a:t> = </a:t>
            </a:r>
            <a:r>
              <a:rPr lang="en-US" altLang="zh-CN" sz="1600" b="0" dirty="0">
                <a:solidFill>
                  <a:srgbClr val="098658"/>
                </a:solidFill>
                <a:effectLst/>
                <a:latin typeface="Consolas" panose="020B0609020204030204" pitchFamily="49" charset="0"/>
              </a:rPr>
              <a:t>1</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val</a:t>
            </a:r>
            <a:r>
              <a:rPr lang="en-US" altLang="zh-CN" sz="1600" b="0" dirty="0">
                <a:solidFill>
                  <a:srgbClr val="000000"/>
                </a:solidFill>
                <a:effectLst/>
                <a:latin typeface="Consolas" panose="020B0609020204030204" pitchFamily="49" charset="0"/>
              </a:rPr>
              <a:t> = </a:t>
            </a:r>
            <a:r>
              <a:rPr lang="en-US" altLang="zh-CN" sz="1600" b="0" dirty="0" err="1">
                <a:solidFill>
                  <a:srgbClr val="001080"/>
                </a:solidFill>
                <a:effectLst/>
                <a:latin typeface="Consolas" panose="020B0609020204030204" pitchFamily="49" charset="0"/>
              </a:rPr>
              <a:t>total_forks</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countMap</a:t>
            </a:r>
            <a:r>
              <a:rPr lang="en-US" altLang="zh-CN" sz="1600" b="0" dirty="0" err="1">
                <a:solidFill>
                  <a:srgbClr val="000000"/>
                </a:solidFill>
                <a:effectLst/>
                <a:latin typeface="Consolas" panose="020B0609020204030204" pitchFamily="49" charset="0"/>
              </a:rPr>
              <a:t>.</a:t>
            </a:r>
            <a:r>
              <a:rPr lang="en-US" altLang="zh-CN" sz="1600" b="0" dirty="0" err="1">
                <a:solidFill>
                  <a:srgbClr val="795E26"/>
                </a:solidFill>
                <a:effectLst/>
                <a:latin typeface="Consolas" panose="020B0609020204030204" pitchFamily="49" charset="0"/>
              </a:rPr>
              <a:t>update</a:t>
            </a:r>
            <a:r>
              <a:rPr lang="en-US" altLang="zh-CN" sz="1600" b="0" dirty="0">
                <a:solidFill>
                  <a:srgbClr val="000000"/>
                </a:solidFill>
                <a:effectLst/>
                <a:latin typeface="Consolas" panose="020B0609020204030204" pitchFamily="49" charset="0"/>
              </a:rPr>
              <a:t>(&amp;</a:t>
            </a:r>
            <a:r>
              <a:rPr lang="en-US" altLang="zh-CN" sz="1600" b="0" dirty="0">
                <a:solidFill>
                  <a:srgbClr val="001080"/>
                </a:solidFill>
                <a:effectLst/>
                <a:latin typeface="Consolas" panose="020B0609020204030204" pitchFamily="49" charset="0"/>
              </a:rPr>
              <a:t>key</a:t>
            </a:r>
            <a:r>
              <a:rPr lang="en-US" altLang="zh-CN" sz="1600" b="0" dirty="0">
                <a:solidFill>
                  <a:srgbClr val="000000"/>
                </a:solidFill>
                <a:effectLst/>
                <a:latin typeface="Consolas" panose="020B0609020204030204" pitchFamily="49" charset="0"/>
              </a:rPr>
              <a:t>, &amp;</a:t>
            </a:r>
            <a:r>
              <a:rPr lang="en-US" altLang="zh-CN" sz="1600" b="0" dirty="0" err="1">
                <a:solidFill>
                  <a:srgbClr val="001080"/>
                </a:solidFill>
                <a:effectLst/>
                <a:latin typeface="Consolas" panose="020B0609020204030204" pitchFamily="49" charset="0"/>
              </a:rPr>
              <a:t>val</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p>
          <a:p>
            <a:r>
              <a:rPr lang="en-US" altLang="zh-CN" sz="1600" b="0" dirty="0">
                <a:solidFill>
                  <a:srgbClr val="000000"/>
                </a:solidFill>
                <a:effectLst/>
                <a:latin typeface="Consolas" panose="020B0609020204030204" pitchFamily="49" charset="0"/>
              </a:rPr>
              <a:t>    }</a:t>
            </a:r>
          </a:p>
        </p:txBody>
      </p:sp>
      <p:sp>
        <p:nvSpPr>
          <p:cNvPr id="16" name="箭头: 右 15">
            <a:extLst>
              <a:ext uri="{FF2B5EF4-FFF2-40B4-BE49-F238E27FC236}">
                <a16:creationId xmlns:a16="http://schemas.microsoft.com/office/drawing/2014/main" id="{34EF8994-FF49-F331-980A-8467EB230B9B}"/>
              </a:ext>
            </a:extLst>
          </p:cNvPr>
          <p:cNvSpPr/>
          <p:nvPr/>
        </p:nvSpPr>
        <p:spPr>
          <a:xfrm rot="19888909">
            <a:off x="4830077" y="4347156"/>
            <a:ext cx="1387705" cy="3462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D9A8CF8A-779A-C755-06D3-77D2B15CF15D}"/>
              </a:ext>
            </a:extLst>
          </p:cNvPr>
          <p:cNvCxnSpPr/>
          <p:nvPr/>
        </p:nvCxnSpPr>
        <p:spPr>
          <a:xfrm>
            <a:off x="7423355" y="5083277"/>
            <a:ext cx="3913239" cy="0"/>
          </a:xfrm>
          <a:prstGeom prst="line">
            <a:avLst/>
          </a:prstGeom>
          <a:ln w="190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2581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4329190"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35 Thin" pitchFamily="18" charset="-122"/>
              </a:rPr>
              <a:t>开发过程中遇到的问题</a:t>
            </a:r>
            <a:endPar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endParaRPr>
          </a:p>
        </p:txBody>
      </p:sp>
      <p:sp>
        <p:nvSpPr>
          <p:cNvPr id="3" name="文本框 2">
            <a:extLst>
              <a:ext uri="{FF2B5EF4-FFF2-40B4-BE49-F238E27FC236}">
                <a16:creationId xmlns:a16="http://schemas.microsoft.com/office/drawing/2014/main" id="{BBCB9C2E-E639-407A-960A-EA15CFBC3C0C}"/>
              </a:ext>
            </a:extLst>
          </p:cNvPr>
          <p:cNvSpPr txBox="1"/>
          <p:nvPr/>
        </p:nvSpPr>
        <p:spPr>
          <a:xfrm>
            <a:off x="501445" y="953729"/>
            <a:ext cx="4601497" cy="677108"/>
          </a:xfrm>
          <a:prstGeom prst="rect">
            <a:avLst/>
          </a:prstGeom>
          <a:noFill/>
        </p:spPr>
        <p:txBody>
          <a:bodyPr wrap="square" rtlCol="0">
            <a:spAutoFit/>
          </a:bodyPr>
          <a:lstStyle/>
          <a:p>
            <a:r>
              <a:rPr lang="en-US" altLang="zh-CN" sz="2000" b="1" dirty="0"/>
              <a:t>2.</a:t>
            </a:r>
            <a:r>
              <a:rPr lang="zh-CN" altLang="en-US" sz="2000" b="1" dirty="0"/>
              <a:t> 将结构体存入</a:t>
            </a:r>
            <a:r>
              <a:rPr lang="en-US" altLang="zh-CN" sz="2000" b="1" dirty="0"/>
              <a:t>Map</a:t>
            </a:r>
            <a:r>
              <a:rPr lang="zh-CN" altLang="en-US" sz="2000" b="1" dirty="0"/>
              <a:t>时</a:t>
            </a:r>
            <a:r>
              <a:rPr lang="en-US" altLang="zh-CN" sz="2000" b="1" dirty="0"/>
              <a:t>BPF</a:t>
            </a:r>
            <a:r>
              <a:rPr lang="zh-CN" altLang="en-US" sz="2000" b="1" dirty="0"/>
              <a:t>编译报错</a:t>
            </a:r>
          </a:p>
          <a:p>
            <a:endParaRPr lang="zh-CN" altLang="en-US" dirty="0"/>
          </a:p>
        </p:txBody>
      </p:sp>
      <p:pic>
        <p:nvPicPr>
          <p:cNvPr id="12" name="图片 11">
            <a:extLst>
              <a:ext uri="{FF2B5EF4-FFF2-40B4-BE49-F238E27FC236}">
                <a16:creationId xmlns:a16="http://schemas.microsoft.com/office/drawing/2014/main" id="{D6CD74A8-A6DE-A9DD-5C14-5D4FA80E9184}"/>
              </a:ext>
            </a:extLst>
          </p:cNvPr>
          <p:cNvPicPr>
            <a:picLocks noChangeAspect="1"/>
          </p:cNvPicPr>
          <p:nvPr/>
        </p:nvPicPr>
        <p:blipFill>
          <a:blip r:embed="rId7"/>
          <a:stretch>
            <a:fillRect/>
          </a:stretch>
        </p:blipFill>
        <p:spPr>
          <a:xfrm>
            <a:off x="501445" y="1405490"/>
            <a:ext cx="8268417" cy="952583"/>
          </a:xfrm>
          <a:prstGeom prst="rect">
            <a:avLst/>
          </a:prstGeom>
        </p:spPr>
      </p:pic>
      <p:sp>
        <p:nvSpPr>
          <p:cNvPr id="14" name="矩形 13">
            <a:extLst>
              <a:ext uri="{FF2B5EF4-FFF2-40B4-BE49-F238E27FC236}">
                <a16:creationId xmlns:a16="http://schemas.microsoft.com/office/drawing/2014/main" id="{2C6D0E1C-8185-3FC5-3E3E-1FAD5090A4FB}"/>
              </a:ext>
            </a:extLst>
          </p:cNvPr>
          <p:cNvSpPr/>
          <p:nvPr/>
        </p:nvSpPr>
        <p:spPr>
          <a:xfrm>
            <a:off x="501445" y="1986117"/>
            <a:ext cx="4601497" cy="185716"/>
          </a:xfrm>
          <a:prstGeom prst="rect">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FC40F813-1DB4-000B-17F7-146A3D116D52}"/>
              </a:ext>
            </a:extLst>
          </p:cNvPr>
          <p:cNvSpPr txBox="1"/>
          <p:nvPr/>
        </p:nvSpPr>
        <p:spPr>
          <a:xfrm>
            <a:off x="626807" y="2547000"/>
            <a:ext cx="1290483" cy="369332"/>
          </a:xfrm>
          <a:prstGeom prst="rect">
            <a:avLst/>
          </a:prstGeom>
          <a:noFill/>
        </p:spPr>
        <p:txBody>
          <a:bodyPr wrap="square" rtlCol="0">
            <a:spAutoFit/>
          </a:bodyPr>
          <a:lstStyle/>
          <a:p>
            <a:r>
              <a:rPr lang="en-US" altLang="zh-CN" b="1" dirty="0" err="1"/>
              <a:t>kprobe</a:t>
            </a:r>
            <a:r>
              <a:rPr lang="zh-CN" altLang="en-US" b="1" dirty="0"/>
              <a:t>：</a:t>
            </a:r>
          </a:p>
        </p:txBody>
      </p:sp>
      <p:sp>
        <p:nvSpPr>
          <p:cNvPr id="25" name="文本框 24">
            <a:extLst>
              <a:ext uri="{FF2B5EF4-FFF2-40B4-BE49-F238E27FC236}">
                <a16:creationId xmlns:a16="http://schemas.microsoft.com/office/drawing/2014/main" id="{38FF91C6-10A5-1805-A561-2A02DEC478C4}"/>
              </a:ext>
            </a:extLst>
          </p:cNvPr>
          <p:cNvSpPr txBox="1"/>
          <p:nvPr/>
        </p:nvSpPr>
        <p:spPr>
          <a:xfrm>
            <a:off x="626807" y="2995717"/>
            <a:ext cx="3964858" cy="1200329"/>
          </a:xfrm>
          <a:prstGeom prst="rect">
            <a:avLst/>
          </a:prstGeom>
          <a:noFill/>
        </p:spPr>
        <p:txBody>
          <a:bodyPr wrap="square">
            <a:spAutoFit/>
          </a:bodyPr>
          <a:lstStyle/>
          <a:p>
            <a:r>
              <a:rPr lang="en-US" altLang="zh-CN" b="0" dirty="0">
                <a:solidFill>
                  <a:srgbClr val="0000FF"/>
                </a:solidFill>
                <a:effectLst/>
                <a:latin typeface="Consolas" panose="020B0609020204030204" pitchFamily="49" charset="0"/>
              </a:rPr>
              <a:t>struct</a:t>
            </a:r>
            <a:r>
              <a:rPr lang="en-US" altLang="zh-CN" b="0" dirty="0">
                <a:solidFill>
                  <a:srgbClr val="000000"/>
                </a:solidFill>
                <a:effectLst/>
                <a:latin typeface="Consolas" panose="020B0609020204030204" pitchFamily="49" charset="0"/>
              </a:rPr>
              <a:t> </a:t>
            </a:r>
            <a:r>
              <a:rPr lang="en-US" altLang="zh-CN" b="0" dirty="0">
                <a:solidFill>
                  <a:srgbClr val="267F99"/>
                </a:solidFill>
                <a:effectLst/>
                <a:latin typeface="Consolas" panose="020B0609020204030204" pitchFamily="49" charset="0"/>
              </a:rPr>
              <a:t>sysc_state</a:t>
            </a:r>
            <a:r>
              <a:rPr lang="en-US" altLang="zh-CN" b="0" dirty="0">
                <a:solidFill>
                  <a:srgbClr val="000000"/>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sysc</a:t>
            </a:r>
            <a:r>
              <a:rPr lang="en-US" altLang="zh-CN" b="0" dirty="0">
                <a:solidFill>
                  <a:srgbClr val="000000"/>
                </a:solidFill>
                <a:effectLst/>
                <a:latin typeface="Consolas" panose="020B0609020204030204" pitchFamily="49" charset="0"/>
              </a:rPr>
              <a:t>;</a:t>
            </a:r>
          </a:p>
          <a:p>
            <a:r>
              <a:rPr lang="en-US" altLang="zh-CN" b="0" dirty="0">
                <a:solidFill>
                  <a:srgbClr val="001080"/>
                </a:solidFill>
                <a:effectLst/>
                <a:latin typeface="Consolas" panose="020B0609020204030204" pitchFamily="49" charset="0"/>
              </a:rPr>
              <a:t>sysc</a:t>
            </a:r>
            <a:r>
              <a:rPr lang="en-US" altLang="zh-CN" b="0" dirty="0">
                <a:solidFill>
                  <a:srgbClr val="000000"/>
                </a:solidFill>
                <a:effectLst/>
                <a:latin typeface="Consolas" panose="020B0609020204030204" pitchFamily="49" charset="0"/>
              </a:rPr>
              <a:t>.</a:t>
            </a:r>
            <a:r>
              <a:rPr lang="en-US" altLang="zh-CN" b="0" dirty="0">
                <a:solidFill>
                  <a:srgbClr val="001080"/>
                </a:solidFill>
                <a:effectLst/>
                <a:latin typeface="Consolas" panose="020B0609020204030204" pitchFamily="49" charset="0"/>
              </a:rPr>
              <a:t>start</a:t>
            </a:r>
            <a:r>
              <a:rPr lang="en-US" altLang="zh-CN" b="0" dirty="0">
                <a:solidFill>
                  <a:srgbClr val="000000"/>
                </a:solidFill>
                <a:effectLst/>
                <a:latin typeface="Consolas" panose="020B0609020204030204" pitchFamily="49" charset="0"/>
              </a:rPr>
              <a:t> = time;</a:t>
            </a:r>
          </a:p>
          <a:p>
            <a:r>
              <a:rPr lang="en-US" altLang="zh-CN" b="0" dirty="0">
                <a:solidFill>
                  <a:srgbClr val="001080"/>
                </a:solidFill>
                <a:effectLst/>
                <a:latin typeface="Consolas" panose="020B0609020204030204" pitchFamily="49" charset="0"/>
              </a:rPr>
              <a:t>sysc</a:t>
            </a:r>
            <a:r>
              <a:rPr lang="en-US" altLang="zh-CN" b="0" dirty="0">
                <a:solidFill>
                  <a:srgbClr val="000000"/>
                </a:solidFill>
                <a:effectLst/>
                <a:latin typeface="Consolas" panose="020B0609020204030204" pitchFamily="49" charset="0"/>
              </a:rPr>
              <a:t>.</a:t>
            </a:r>
            <a:r>
              <a:rPr lang="en-US" altLang="zh-CN" b="0" dirty="0">
                <a:solidFill>
                  <a:srgbClr val="001080"/>
                </a:solidFill>
                <a:effectLst/>
                <a:latin typeface="Consolas" panose="020B0609020204030204" pitchFamily="49" charset="0"/>
              </a:rPr>
              <a:t>in_sysc</a:t>
            </a:r>
            <a:r>
              <a:rPr lang="en-US" altLang="zh-CN" b="0" dirty="0">
                <a:solidFill>
                  <a:srgbClr val="000000"/>
                </a:solidFill>
                <a:effectLst/>
                <a:latin typeface="Consolas" panose="020B0609020204030204" pitchFamily="49" charset="0"/>
              </a:rPr>
              <a:t> = </a:t>
            </a:r>
            <a:r>
              <a:rPr lang="en-US" altLang="zh-CN" b="0" dirty="0">
                <a:solidFill>
                  <a:srgbClr val="098658"/>
                </a:solidFill>
                <a:effectLst/>
                <a:latin typeface="Consolas" panose="020B0609020204030204" pitchFamily="49" charset="0"/>
              </a:rPr>
              <a:t>1</a:t>
            </a:r>
            <a:r>
              <a:rPr lang="en-US" altLang="zh-CN" b="0" dirty="0">
                <a:solidFill>
                  <a:srgbClr val="000000"/>
                </a:solidFill>
                <a:effectLst/>
                <a:latin typeface="Consolas" panose="020B0609020204030204" pitchFamily="49" charset="0"/>
              </a:rPr>
              <a:t>;</a:t>
            </a:r>
          </a:p>
          <a:p>
            <a:r>
              <a:rPr lang="en-US" altLang="zh-CN" b="0" dirty="0">
                <a:solidFill>
                  <a:srgbClr val="001080"/>
                </a:solidFill>
                <a:effectLst/>
                <a:latin typeface="Consolas" panose="020B0609020204030204" pitchFamily="49" charset="0"/>
              </a:rPr>
              <a:t>syscMap</a:t>
            </a:r>
            <a:r>
              <a:rPr lang="en-US" altLang="zh-CN" b="0" dirty="0">
                <a:solidFill>
                  <a:srgbClr val="000000"/>
                </a:solidFill>
                <a:effectLst/>
                <a:latin typeface="Consolas" panose="020B0609020204030204" pitchFamily="49" charset="0"/>
              </a:rPr>
              <a:t>.</a:t>
            </a:r>
            <a:r>
              <a:rPr lang="en-US" altLang="zh-CN" b="0" dirty="0">
                <a:solidFill>
                  <a:srgbClr val="795E26"/>
                </a:solidFill>
                <a:effectLst/>
                <a:latin typeface="Consolas" panose="020B0609020204030204" pitchFamily="49" charset="0"/>
              </a:rPr>
              <a:t>update</a:t>
            </a:r>
            <a:r>
              <a:rPr lang="en-US" altLang="zh-CN" b="0" dirty="0">
                <a:solidFill>
                  <a:srgbClr val="000000"/>
                </a:solidFill>
                <a:effectLst/>
                <a:latin typeface="Consolas" panose="020B0609020204030204" pitchFamily="49" charset="0"/>
              </a:rPr>
              <a:t>(&amp;</a:t>
            </a:r>
            <a:r>
              <a:rPr lang="en-US" altLang="zh-CN" b="0" dirty="0">
                <a:solidFill>
                  <a:srgbClr val="001080"/>
                </a:solidFill>
                <a:effectLst/>
                <a:latin typeface="Consolas" panose="020B0609020204030204" pitchFamily="49" charset="0"/>
              </a:rPr>
              <a:t>key</a:t>
            </a:r>
            <a:r>
              <a:rPr lang="en-US" altLang="zh-CN" b="0" dirty="0">
                <a:solidFill>
                  <a:srgbClr val="000000"/>
                </a:solidFill>
                <a:effectLst/>
                <a:latin typeface="Consolas" panose="020B0609020204030204" pitchFamily="49" charset="0"/>
              </a:rPr>
              <a:t>, &amp;</a:t>
            </a:r>
            <a:r>
              <a:rPr lang="en-US" altLang="zh-CN" b="0" dirty="0">
                <a:solidFill>
                  <a:srgbClr val="001080"/>
                </a:solidFill>
                <a:effectLst/>
                <a:latin typeface="Consolas" panose="020B0609020204030204" pitchFamily="49" charset="0"/>
              </a:rPr>
              <a:t>sysc</a:t>
            </a:r>
            <a:r>
              <a:rPr lang="en-US" altLang="zh-CN" b="0" dirty="0">
                <a:solidFill>
                  <a:srgbClr val="000000"/>
                </a:solidFill>
                <a:effectLst/>
                <a:latin typeface="Consolas" panose="020B0609020204030204" pitchFamily="49" charset="0"/>
              </a:rPr>
              <a:t>);</a:t>
            </a:r>
          </a:p>
        </p:txBody>
      </p:sp>
      <p:sp>
        <p:nvSpPr>
          <p:cNvPr id="27" name="文本框 26">
            <a:extLst>
              <a:ext uri="{FF2B5EF4-FFF2-40B4-BE49-F238E27FC236}">
                <a16:creationId xmlns:a16="http://schemas.microsoft.com/office/drawing/2014/main" id="{F53C05FC-57AC-B1F9-E376-A8CE3A1169B5}"/>
              </a:ext>
            </a:extLst>
          </p:cNvPr>
          <p:cNvSpPr txBox="1"/>
          <p:nvPr/>
        </p:nvSpPr>
        <p:spPr>
          <a:xfrm>
            <a:off x="5154366" y="2547000"/>
            <a:ext cx="6912207" cy="2031325"/>
          </a:xfrm>
          <a:prstGeom prst="rect">
            <a:avLst/>
          </a:prstGeom>
          <a:noFill/>
        </p:spPr>
        <p:txBody>
          <a:bodyPr wrap="square">
            <a:spAutoFit/>
          </a:bodyPr>
          <a:lstStyle/>
          <a:p>
            <a:r>
              <a:rPr lang="en-US" altLang="zh-CN" b="0" dirty="0">
                <a:solidFill>
                  <a:srgbClr val="0000FF"/>
                </a:solidFill>
                <a:effectLst/>
                <a:latin typeface="Consolas" panose="020B0609020204030204" pitchFamily="49" charset="0"/>
              </a:rPr>
              <a:t>struct</a:t>
            </a:r>
            <a:r>
              <a:rPr lang="en-US" altLang="zh-CN" b="0" dirty="0">
                <a:solidFill>
                  <a:srgbClr val="000000"/>
                </a:solidFill>
                <a:effectLst/>
                <a:latin typeface="Consolas" panose="020B0609020204030204" pitchFamily="49" charset="0"/>
              </a:rPr>
              <a:t> </a:t>
            </a:r>
            <a:r>
              <a:rPr lang="en-US" altLang="zh-CN" b="0" dirty="0" err="1">
                <a:solidFill>
                  <a:srgbClr val="267F99"/>
                </a:solidFill>
                <a:effectLst/>
                <a:latin typeface="Consolas" panose="020B0609020204030204" pitchFamily="49" charset="0"/>
              </a:rPr>
              <a:t>user_state</a:t>
            </a:r>
            <a:r>
              <a:rPr lang="en-US" altLang="zh-CN" b="0" dirty="0">
                <a:solidFill>
                  <a:srgbClr val="000000"/>
                </a:solidFill>
                <a:effectLst/>
                <a:latin typeface="Consolas" panose="020B0609020204030204" pitchFamily="49" charset="0"/>
              </a:rPr>
              <a:t> {</a:t>
            </a:r>
          </a:p>
          <a:p>
            <a:r>
              <a:rPr lang="en-US" altLang="zh-CN" b="0" dirty="0">
                <a:solidFill>
                  <a:srgbClr val="000000"/>
                </a:solidFill>
                <a:effectLst/>
                <a:latin typeface="Consolas" panose="020B0609020204030204" pitchFamily="49" charset="0"/>
              </a:rPr>
              <a:t>    u64 </a:t>
            </a:r>
            <a:r>
              <a:rPr lang="en-US" altLang="zh-CN" b="0" dirty="0">
                <a:solidFill>
                  <a:srgbClr val="001080"/>
                </a:solidFill>
                <a:effectLst/>
                <a:latin typeface="Consolas" panose="020B0609020204030204" pitchFamily="49" charset="0"/>
              </a:rPr>
              <a:t>start</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    u32 </a:t>
            </a:r>
            <a:r>
              <a:rPr lang="en-US" altLang="zh-CN" b="0" dirty="0" err="1">
                <a:solidFill>
                  <a:srgbClr val="001080"/>
                </a:solidFill>
                <a:effectLst/>
                <a:latin typeface="Consolas" panose="020B0609020204030204" pitchFamily="49" charset="0"/>
              </a:rPr>
              <a:t>in_user</a:t>
            </a:r>
            <a:r>
              <a:rPr lang="en-US" altLang="zh-CN" b="0" dirty="0">
                <a:solidFill>
                  <a:srgbClr val="000000"/>
                </a:solidFill>
                <a:effectLst/>
                <a:latin typeface="Consolas" panose="020B0609020204030204" pitchFamily="49" charset="0"/>
              </a:rPr>
              <a:t>;</a:t>
            </a:r>
          </a:p>
          <a:p>
            <a:r>
              <a:rPr lang="en-US" altLang="zh-CN" b="0" dirty="0">
                <a:solidFill>
                  <a:srgbClr val="000000"/>
                </a:solidFill>
                <a:effectLst/>
                <a:latin typeface="Consolas" panose="020B0609020204030204" pitchFamily="49" charset="0"/>
              </a:rPr>
              <a:t>};</a:t>
            </a:r>
            <a:endParaRPr lang="en-US" altLang="zh-CN" dirty="0">
              <a:solidFill>
                <a:srgbClr val="795E26"/>
              </a:solidFill>
              <a:latin typeface="Consolas" panose="020B0609020204030204" pitchFamily="49" charset="0"/>
            </a:endParaRPr>
          </a:p>
          <a:p>
            <a:endParaRPr lang="en-US" altLang="zh-CN" b="0" dirty="0">
              <a:solidFill>
                <a:srgbClr val="795E26"/>
              </a:solidFill>
              <a:effectLst/>
              <a:latin typeface="Consolas" panose="020B0609020204030204" pitchFamily="49" charset="0"/>
            </a:endParaRPr>
          </a:p>
          <a:p>
            <a:r>
              <a:rPr lang="en-US" altLang="zh-CN" b="0" dirty="0">
                <a:solidFill>
                  <a:srgbClr val="795E26"/>
                </a:solidFill>
                <a:effectLst/>
                <a:latin typeface="Consolas" panose="020B0609020204030204" pitchFamily="49" charset="0"/>
              </a:rPr>
              <a:t>BPF_HASH</a:t>
            </a:r>
            <a:r>
              <a:rPr lang="en-US" altLang="zh-CN" b="0" dirty="0">
                <a:solidFill>
                  <a:srgbClr val="000000"/>
                </a:solidFill>
                <a:effectLst/>
                <a:latin typeface="Consolas" panose="020B0609020204030204" pitchFamily="49" charset="0"/>
              </a:rPr>
              <a:t>(</a:t>
            </a:r>
            <a:r>
              <a:rPr lang="en-US" altLang="zh-CN" b="0" dirty="0" err="1">
                <a:solidFill>
                  <a:srgbClr val="001080"/>
                </a:solidFill>
                <a:effectLst/>
                <a:latin typeface="Consolas" panose="020B0609020204030204" pitchFamily="49" charset="0"/>
              </a:rPr>
              <a:t>usermodeMap</a:t>
            </a:r>
            <a:r>
              <a:rPr lang="en-US" altLang="zh-CN" b="0" dirty="0">
                <a:solidFill>
                  <a:srgbClr val="000000"/>
                </a:solidFill>
                <a:effectLst/>
                <a:latin typeface="Consolas" panose="020B0609020204030204" pitchFamily="49" charset="0"/>
              </a:rPr>
              <a:t>, </a:t>
            </a:r>
            <a:r>
              <a:rPr lang="en-US" altLang="zh-CN" b="0" dirty="0">
                <a:solidFill>
                  <a:srgbClr val="001080"/>
                </a:solidFill>
                <a:effectLst/>
                <a:latin typeface="Consolas" panose="020B0609020204030204" pitchFamily="49" charset="0"/>
              </a:rPr>
              <a:t>u32</a:t>
            </a:r>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struct</a:t>
            </a:r>
            <a:r>
              <a:rPr lang="en-US" altLang="zh-CN" b="0" dirty="0">
                <a:solidFill>
                  <a:srgbClr val="000000"/>
                </a:solidFill>
                <a:effectLst/>
                <a:latin typeface="Consolas" panose="020B0609020204030204" pitchFamily="49" charset="0"/>
              </a:rPr>
              <a:t> </a:t>
            </a:r>
            <a:r>
              <a:rPr lang="en-US" altLang="zh-CN" b="0" dirty="0" err="1">
                <a:solidFill>
                  <a:srgbClr val="001080"/>
                </a:solidFill>
                <a:effectLst/>
                <a:latin typeface="Consolas" panose="020B0609020204030204" pitchFamily="49" charset="0"/>
              </a:rPr>
              <a:t>user_state</a:t>
            </a:r>
            <a:r>
              <a:rPr lang="en-US" altLang="zh-CN" b="0" dirty="0">
                <a:solidFill>
                  <a:srgbClr val="000000"/>
                </a:solidFill>
                <a:effectLst/>
                <a:latin typeface="Consolas" panose="020B0609020204030204" pitchFamily="49" charset="0"/>
              </a:rPr>
              <a:t>, </a:t>
            </a:r>
            <a:r>
              <a:rPr lang="en-US" altLang="zh-CN" b="0" dirty="0">
                <a:solidFill>
                  <a:srgbClr val="098658"/>
                </a:solidFill>
                <a:effectLst/>
                <a:latin typeface="Consolas" panose="020B0609020204030204" pitchFamily="49" charset="0"/>
              </a:rPr>
              <a:t>1024</a:t>
            </a:r>
            <a:r>
              <a:rPr lang="en-US" altLang="zh-CN" b="0" dirty="0">
                <a:solidFill>
                  <a:srgbClr val="000000"/>
                </a:solidFill>
                <a:effectLst/>
                <a:latin typeface="Consolas" panose="020B0609020204030204" pitchFamily="49" charset="0"/>
              </a:rPr>
              <a:t>);</a:t>
            </a:r>
          </a:p>
          <a:p>
            <a:endParaRPr lang="en-US" altLang="zh-CN" b="0" dirty="0">
              <a:solidFill>
                <a:srgbClr val="000000"/>
              </a:solidFill>
              <a:effectLst/>
              <a:latin typeface="Consolas" panose="020B0609020204030204" pitchFamily="49" charset="0"/>
            </a:endParaRPr>
          </a:p>
        </p:txBody>
      </p:sp>
      <p:sp>
        <p:nvSpPr>
          <p:cNvPr id="28" name="箭头: 右 27">
            <a:extLst>
              <a:ext uri="{FF2B5EF4-FFF2-40B4-BE49-F238E27FC236}">
                <a16:creationId xmlns:a16="http://schemas.microsoft.com/office/drawing/2014/main" id="{A8663E3A-E966-5170-44B9-226C1BC4456A}"/>
              </a:ext>
            </a:extLst>
          </p:cNvPr>
          <p:cNvSpPr/>
          <p:nvPr/>
        </p:nvSpPr>
        <p:spPr>
          <a:xfrm>
            <a:off x="4115838" y="3140164"/>
            <a:ext cx="951653" cy="368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继续查询</a:t>
            </a:r>
          </a:p>
        </p:txBody>
      </p:sp>
      <p:sp>
        <p:nvSpPr>
          <p:cNvPr id="29" name="矩形 28">
            <a:extLst>
              <a:ext uri="{FF2B5EF4-FFF2-40B4-BE49-F238E27FC236}">
                <a16:creationId xmlns:a16="http://schemas.microsoft.com/office/drawing/2014/main" id="{377465E7-F8BA-01E8-36DA-5CD440DE5C6E}"/>
              </a:ext>
            </a:extLst>
          </p:cNvPr>
          <p:cNvSpPr/>
          <p:nvPr/>
        </p:nvSpPr>
        <p:spPr>
          <a:xfrm>
            <a:off x="827140" y="4921045"/>
            <a:ext cx="1860754" cy="44245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dirty="0"/>
              <a:t>8Byte</a:t>
            </a:r>
            <a:endParaRPr lang="zh-CN" altLang="en-US" dirty="0"/>
          </a:p>
        </p:txBody>
      </p:sp>
      <p:sp>
        <p:nvSpPr>
          <p:cNvPr id="31" name="矩形 30">
            <a:extLst>
              <a:ext uri="{FF2B5EF4-FFF2-40B4-BE49-F238E27FC236}">
                <a16:creationId xmlns:a16="http://schemas.microsoft.com/office/drawing/2014/main" id="{39F67058-4988-4C3D-F9E0-C510C9B9A16A}"/>
              </a:ext>
            </a:extLst>
          </p:cNvPr>
          <p:cNvSpPr/>
          <p:nvPr/>
        </p:nvSpPr>
        <p:spPr>
          <a:xfrm>
            <a:off x="827140" y="5363497"/>
            <a:ext cx="875071" cy="44245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4Byte</a:t>
            </a:r>
            <a:endParaRPr lang="zh-CN" altLang="en-US" dirty="0"/>
          </a:p>
        </p:txBody>
      </p:sp>
      <p:sp>
        <p:nvSpPr>
          <p:cNvPr id="32" name="矩形 31">
            <a:extLst>
              <a:ext uri="{FF2B5EF4-FFF2-40B4-BE49-F238E27FC236}">
                <a16:creationId xmlns:a16="http://schemas.microsoft.com/office/drawing/2014/main" id="{411F7DF6-2CF3-0187-D8CC-B6C2AC5FE80C}"/>
              </a:ext>
            </a:extLst>
          </p:cNvPr>
          <p:cNvSpPr/>
          <p:nvPr/>
        </p:nvSpPr>
        <p:spPr>
          <a:xfrm>
            <a:off x="757084" y="4827639"/>
            <a:ext cx="2005781" cy="1076632"/>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C720AD2F-46F1-E4AE-EEDF-1EC0E1B11799}"/>
              </a:ext>
            </a:extLst>
          </p:cNvPr>
          <p:cNvSpPr txBox="1"/>
          <p:nvPr/>
        </p:nvSpPr>
        <p:spPr>
          <a:xfrm>
            <a:off x="1264675" y="5997677"/>
            <a:ext cx="2140330" cy="369332"/>
          </a:xfrm>
          <a:prstGeom prst="rect">
            <a:avLst/>
          </a:prstGeom>
          <a:noFill/>
        </p:spPr>
        <p:txBody>
          <a:bodyPr wrap="none" rtlCol="0">
            <a:spAutoFit/>
          </a:bodyPr>
          <a:lstStyle/>
          <a:p>
            <a:r>
              <a:rPr lang="en-US" altLang="zh-CN" dirty="0"/>
              <a:t>after padding: 16KB</a:t>
            </a:r>
            <a:endParaRPr lang="zh-CN" altLang="en-US" dirty="0"/>
          </a:p>
        </p:txBody>
      </p:sp>
      <p:sp>
        <p:nvSpPr>
          <p:cNvPr id="34" name="文本框 33">
            <a:extLst>
              <a:ext uri="{FF2B5EF4-FFF2-40B4-BE49-F238E27FC236}">
                <a16:creationId xmlns:a16="http://schemas.microsoft.com/office/drawing/2014/main" id="{8B827426-55A2-5BE6-E110-299114091F1C}"/>
              </a:ext>
            </a:extLst>
          </p:cNvPr>
          <p:cNvSpPr txBox="1"/>
          <p:nvPr/>
        </p:nvSpPr>
        <p:spPr>
          <a:xfrm>
            <a:off x="4257226" y="4364679"/>
            <a:ext cx="7584549" cy="2308324"/>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为了处理上的方便，编译器会默认将结构体成员对齐。如前一个成员为</a:t>
            </a:r>
            <a:r>
              <a:rPr lang="en-US" altLang="zh-CN" dirty="0"/>
              <a:t>8Byte</a:t>
            </a:r>
            <a:r>
              <a:rPr lang="zh-CN" altLang="en-US" dirty="0"/>
              <a:t>，后一个成员为</a:t>
            </a:r>
            <a:r>
              <a:rPr lang="en-US" altLang="zh-CN" dirty="0"/>
              <a:t>4Byte</a:t>
            </a:r>
            <a:r>
              <a:rPr lang="zh-CN" altLang="en-US" dirty="0"/>
              <a:t>，为了对齐，生成的结构体将会是</a:t>
            </a:r>
            <a:r>
              <a:rPr lang="en-US" altLang="zh-CN" dirty="0"/>
              <a:t>8Byte + (4Byte</a:t>
            </a:r>
            <a:r>
              <a:rPr lang="zh-CN" altLang="en-US" dirty="0"/>
              <a:t>向上取整</a:t>
            </a:r>
            <a:r>
              <a:rPr lang="en-US" altLang="zh-CN" dirty="0"/>
              <a:t>) = 8+8=16Bytes</a:t>
            </a:r>
            <a:r>
              <a:rPr lang="zh-CN" altLang="en-US" dirty="0"/>
              <a:t>。</a:t>
            </a:r>
            <a:endParaRPr lang="en-US" altLang="zh-CN" dirty="0"/>
          </a:p>
          <a:p>
            <a:pPr marL="285750" indent="-285750">
              <a:buFont typeface="Arial" panose="020B0604020202020204" pitchFamily="34" charset="0"/>
              <a:buChar char="•"/>
            </a:pPr>
            <a:r>
              <a:rPr lang="zh-CN" altLang="en-US" dirty="0"/>
              <a:t>而在将结构体存入</a:t>
            </a:r>
            <a:r>
              <a:rPr lang="en-US" altLang="zh-CN" dirty="0"/>
              <a:t>Map</a:t>
            </a:r>
            <a:r>
              <a:rPr lang="zh-CN" altLang="en-US" dirty="0"/>
              <a:t>中时，内核的</a:t>
            </a:r>
            <a:r>
              <a:rPr lang="en-US" altLang="zh-CN" dirty="0" err="1"/>
              <a:t>Verifer</a:t>
            </a:r>
            <a:r>
              <a:rPr lang="zh-CN" altLang="en-US" dirty="0"/>
              <a:t>认为我们没有将结构体因空余而产生的空间初始化，引发错误。</a:t>
            </a:r>
            <a:endParaRPr lang="en-US" altLang="zh-CN" dirty="0"/>
          </a:p>
          <a:p>
            <a:pPr marL="285750" indent="-285750">
              <a:buFont typeface="Arial" panose="020B0604020202020204" pitchFamily="34" charset="0"/>
              <a:buChar char="•"/>
            </a:pPr>
            <a:r>
              <a:rPr lang="zh-CN" altLang="en-US" dirty="0"/>
              <a:t>解决：</a:t>
            </a:r>
            <a:endParaRPr lang="en-US" altLang="zh-CN" dirty="0"/>
          </a:p>
          <a:p>
            <a:pPr marL="285750" indent="-285750">
              <a:buFont typeface="Arial" panose="020B0604020202020204" pitchFamily="34" charset="0"/>
              <a:buChar char="•"/>
            </a:pPr>
            <a:r>
              <a:rPr lang="en-US" altLang="zh-CN" dirty="0"/>
              <a:t>1. #pragma pack(1): </a:t>
            </a:r>
            <a:r>
              <a:rPr lang="zh-CN" altLang="en-US" dirty="0"/>
              <a:t>强制不对齐</a:t>
            </a:r>
            <a:endParaRPr lang="en-US" altLang="zh-CN" dirty="0"/>
          </a:p>
          <a:p>
            <a:pPr marL="285750" indent="-285750">
              <a:buFont typeface="Arial" panose="020B0604020202020204" pitchFamily="34" charset="0"/>
              <a:buChar char="•"/>
            </a:pPr>
            <a:r>
              <a:rPr lang="en-US" altLang="zh-CN" dirty="0"/>
              <a:t>2. </a:t>
            </a:r>
            <a:r>
              <a:rPr lang="zh-CN" altLang="en-US" dirty="0"/>
              <a:t>加一个</a:t>
            </a:r>
            <a:r>
              <a:rPr lang="en-US" altLang="zh-CN" dirty="0"/>
              <a:t>4Byte</a:t>
            </a:r>
            <a:r>
              <a:rPr lang="zh-CN" altLang="en-US" dirty="0"/>
              <a:t>的</a:t>
            </a:r>
            <a:r>
              <a:rPr lang="en-US" altLang="zh-CN" dirty="0"/>
              <a:t>pad</a:t>
            </a:r>
            <a:r>
              <a:rPr lang="zh-CN" altLang="en-US" dirty="0"/>
              <a:t>项，并在存入时初始化</a:t>
            </a:r>
          </a:p>
        </p:txBody>
      </p:sp>
      <p:sp>
        <p:nvSpPr>
          <p:cNvPr id="35" name="文本框 34">
            <a:extLst>
              <a:ext uri="{FF2B5EF4-FFF2-40B4-BE49-F238E27FC236}">
                <a16:creationId xmlns:a16="http://schemas.microsoft.com/office/drawing/2014/main" id="{D30C0803-9CAB-24E5-C484-2FD4CBDE83E5}"/>
              </a:ext>
            </a:extLst>
          </p:cNvPr>
          <p:cNvSpPr txBox="1"/>
          <p:nvPr/>
        </p:nvSpPr>
        <p:spPr>
          <a:xfrm>
            <a:off x="1917290" y="5420869"/>
            <a:ext cx="845575" cy="369332"/>
          </a:xfrm>
          <a:prstGeom prst="rect">
            <a:avLst/>
          </a:prstGeom>
          <a:noFill/>
        </p:spPr>
        <p:txBody>
          <a:bodyPr wrap="square" rtlCol="0">
            <a:spAutoFit/>
          </a:bodyPr>
          <a:lstStyle/>
          <a:p>
            <a:r>
              <a:rPr lang="zh-CN" altLang="en-US" dirty="0"/>
              <a:t>空余</a:t>
            </a:r>
          </a:p>
        </p:txBody>
      </p:sp>
    </p:spTree>
    <p:extLst>
      <p:ext uri="{BB962C8B-B14F-4D97-AF65-F5344CB8AC3E}">
        <p14:creationId xmlns:p14="http://schemas.microsoft.com/office/powerpoint/2010/main" val="17082090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4329190"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35 Thin" pitchFamily="18" charset="-122"/>
              </a:rPr>
              <a:t>开发过程中遇到的问题</a:t>
            </a:r>
            <a:endPar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endParaRPr>
          </a:p>
        </p:txBody>
      </p:sp>
      <p:sp>
        <p:nvSpPr>
          <p:cNvPr id="3" name="文本框 2">
            <a:extLst>
              <a:ext uri="{FF2B5EF4-FFF2-40B4-BE49-F238E27FC236}">
                <a16:creationId xmlns:a16="http://schemas.microsoft.com/office/drawing/2014/main" id="{BBCB9C2E-E639-407A-960A-EA15CFBC3C0C}"/>
              </a:ext>
            </a:extLst>
          </p:cNvPr>
          <p:cNvSpPr txBox="1"/>
          <p:nvPr/>
        </p:nvSpPr>
        <p:spPr>
          <a:xfrm>
            <a:off x="501445" y="953729"/>
            <a:ext cx="6695768" cy="677108"/>
          </a:xfrm>
          <a:prstGeom prst="rect">
            <a:avLst/>
          </a:prstGeom>
          <a:noFill/>
        </p:spPr>
        <p:txBody>
          <a:bodyPr wrap="square" rtlCol="0">
            <a:spAutoFit/>
          </a:bodyPr>
          <a:lstStyle/>
          <a:p>
            <a:r>
              <a:rPr lang="en-US" altLang="zh-CN" sz="2000" b="1" dirty="0"/>
              <a:t>3. </a:t>
            </a:r>
            <a:r>
              <a:rPr lang="en-US" altLang="zh-CN" sz="2000" b="1" dirty="0" err="1"/>
              <a:t>syscall</a:t>
            </a:r>
            <a:r>
              <a:rPr lang="zh-CN" altLang="en-US" sz="2000" b="1" dirty="0"/>
              <a:t>插桩点过多，</a:t>
            </a:r>
            <a:r>
              <a:rPr lang="en-US" altLang="zh-CN" sz="2000" b="1" dirty="0"/>
              <a:t>BPF</a:t>
            </a:r>
            <a:r>
              <a:rPr lang="zh-CN" altLang="en-US" sz="2000" b="1" dirty="0"/>
              <a:t>插桩影响性能</a:t>
            </a:r>
          </a:p>
          <a:p>
            <a:endParaRPr lang="zh-CN" altLang="en-US" dirty="0"/>
          </a:p>
        </p:txBody>
      </p:sp>
      <p:pic>
        <p:nvPicPr>
          <p:cNvPr id="4" name="图片 3">
            <a:extLst>
              <a:ext uri="{FF2B5EF4-FFF2-40B4-BE49-F238E27FC236}">
                <a16:creationId xmlns:a16="http://schemas.microsoft.com/office/drawing/2014/main" id="{085ED7DC-FE5E-9A52-0C29-BB2A78E7B14E}"/>
              </a:ext>
            </a:extLst>
          </p:cNvPr>
          <p:cNvPicPr>
            <a:picLocks noChangeAspect="1"/>
          </p:cNvPicPr>
          <p:nvPr/>
        </p:nvPicPr>
        <p:blipFill>
          <a:blip r:embed="rId7"/>
          <a:stretch>
            <a:fillRect/>
          </a:stretch>
        </p:blipFill>
        <p:spPr>
          <a:xfrm>
            <a:off x="909797" y="1458589"/>
            <a:ext cx="4320914" cy="571550"/>
          </a:xfrm>
          <a:prstGeom prst="rect">
            <a:avLst/>
          </a:prstGeom>
        </p:spPr>
      </p:pic>
      <p:sp>
        <p:nvSpPr>
          <p:cNvPr id="5" name="文本框 4">
            <a:extLst>
              <a:ext uri="{FF2B5EF4-FFF2-40B4-BE49-F238E27FC236}">
                <a16:creationId xmlns:a16="http://schemas.microsoft.com/office/drawing/2014/main" id="{540E6EBD-5D41-D503-2127-4358544032BC}"/>
              </a:ext>
            </a:extLst>
          </p:cNvPr>
          <p:cNvSpPr txBox="1"/>
          <p:nvPr/>
        </p:nvSpPr>
        <p:spPr>
          <a:xfrm>
            <a:off x="5595591" y="1630837"/>
            <a:ext cx="2979174" cy="369332"/>
          </a:xfrm>
          <a:prstGeom prst="rect">
            <a:avLst/>
          </a:prstGeom>
          <a:noFill/>
        </p:spPr>
        <p:txBody>
          <a:bodyPr wrap="square" rtlCol="0">
            <a:spAutoFit/>
          </a:bodyPr>
          <a:lstStyle/>
          <a:p>
            <a:r>
              <a:rPr lang="zh-CN" altLang="en-US" dirty="0"/>
              <a:t>静态：约</a:t>
            </a:r>
            <a:r>
              <a:rPr lang="en-US" altLang="zh-CN" dirty="0"/>
              <a:t>4000</a:t>
            </a:r>
            <a:r>
              <a:rPr lang="zh-CN" altLang="en-US" dirty="0"/>
              <a:t>个</a:t>
            </a:r>
            <a:r>
              <a:rPr lang="en-US" altLang="zh-CN" dirty="0"/>
              <a:t>/s</a:t>
            </a:r>
            <a:endParaRPr lang="zh-CN" altLang="en-US" dirty="0"/>
          </a:p>
        </p:txBody>
      </p:sp>
      <p:pic>
        <p:nvPicPr>
          <p:cNvPr id="10" name="图片 9">
            <a:extLst>
              <a:ext uri="{FF2B5EF4-FFF2-40B4-BE49-F238E27FC236}">
                <a16:creationId xmlns:a16="http://schemas.microsoft.com/office/drawing/2014/main" id="{0A01C3A1-7BD0-871C-B7C4-0E4B71950DAC}"/>
              </a:ext>
            </a:extLst>
          </p:cNvPr>
          <p:cNvPicPr>
            <a:picLocks noChangeAspect="1"/>
          </p:cNvPicPr>
          <p:nvPr/>
        </p:nvPicPr>
        <p:blipFill>
          <a:blip r:embed="rId8"/>
          <a:stretch>
            <a:fillRect/>
          </a:stretch>
        </p:blipFill>
        <p:spPr>
          <a:xfrm>
            <a:off x="909797" y="2179481"/>
            <a:ext cx="4282811" cy="586791"/>
          </a:xfrm>
          <a:prstGeom prst="rect">
            <a:avLst/>
          </a:prstGeom>
        </p:spPr>
      </p:pic>
      <p:sp>
        <p:nvSpPr>
          <p:cNvPr id="11" name="文本框 10">
            <a:extLst>
              <a:ext uri="{FF2B5EF4-FFF2-40B4-BE49-F238E27FC236}">
                <a16:creationId xmlns:a16="http://schemas.microsoft.com/office/drawing/2014/main" id="{BEF6D774-687B-0D1C-8D36-2C01EA5CC35A}"/>
              </a:ext>
            </a:extLst>
          </p:cNvPr>
          <p:cNvSpPr txBox="1"/>
          <p:nvPr/>
        </p:nvSpPr>
        <p:spPr>
          <a:xfrm>
            <a:off x="5604275" y="1286271"/>
            <a:ext cx="1703470" cy="369332"/>
          </a:xfrm>
          <a:prstGeom prst="rect">
            <a:avLst/>
          </a:prstGeom>
          <a:noFill/>
        </p:spPr>
        <p:txBody>
          <a:bodyPr wrap="square" rtlCol="0">
            <a:spAutoFit/>
          </a:bodyPr>
          <a:lstStyle/>
          <a:p>
            <a:r>
              <a:rPr lang="en-US" altLang="zh-CN" dirty="0"/>
              <a:t>10s</a:t>
            </a:r>
            <a:r>
              <a:rPr lang="zh-CN" altLang="en-US" dirty="0"/>
              <a:t>结果：</a:t>
            </a:r>
          </a:p>
        </p:txBody>
      </p:sp>
      <p:sp>
        <p:nvSpPr>
          <p:cNvPr id="13" name="文本框 12">
            <a:extLst>
              <a:ext uri="{FF2B5EF4-FFF2-40B4-BE49-F238E27FC236}">
                <a16:creationId xmlns:a16="http://schemas.microsoft.com/office/drawing/2014/main" id="{BA6BB0D5-4601-FAAC-16EC-EE49CC3F720B}"/>
              </a:ext>
            </a:extLst>
          </p:cNvPr>
          <p:cNvSpPr txBox="1"/>
          <p:nvPr/>
        </p:nvSpPr>
        <p:spPr>
          <a:xfrm>
            <a:off x="5595591" y="2239090"/>
            <a:ext cx="2979174" cy="369332"/>
          </a:xfrm>
          <a:prstGeom prst="rect">
            <a:avLst/>
          </a:prstGeom>
          <a:noFill/>
        </p:spPr>
        <p:txBody>
          <a:bodyPr wrap="square" rtlCol="0">
            <a:spAutoFit/>
          </a:bodyPr>
          <a:lstStyle/>
          <a:p>
            <a:r>
              <a:rPr lang="zh-CN" altLang="en-US" dirty="0"/>
              <a:t>高负载：</a:t>
            </a:r>
            <a:r>
              <a:rPr lang="en-US" altLang="zh-CN" dirty="0"/>
              <a:t>&gt;1000000</a:t>
            </a:r>
            <a:r>
              <a:rPr lang="zh-CN" altLang="en-US" dirty="0"/>
              <a:t>个</a:t>
            </a:r>
            <a:r>
              <a:rPr lang="en-US" altLang="zh-CN" dirty="0"/>
              <a:t>/s</a:t>
            </a:r>
            <a:endParaRPr lang="zh-CN" altLang="en-US" dirty="0"/>
          </a:p>
        </p:txBody>
      </p:sp>
      <p:sp>
        <p:nvSpPr>
          <p:cNvPr id="15" name="文本框 14">
            <a:extLst>
              <a:ext uri="{FF2B5EF4-FFF2-40B4-BE49-F238E27FC236}">
                <a16:creationId xmlns:a16="http://schemas.microsoft.com/office/drawing/2014/main" id="{36F16A94-BC42-375D-2A5B-BF01BD0C03A4}"/>
              </a:ext>
            </a:extLst>
          </p:cNvPr>
          <p:cNvSpPr txBox="1"/>
          <p:nvPr/>
        </p:nvSpPr>
        <p:spPr>
          <a:xfrm>
            <a:off x="1252416" y="2775499"/>
            <a:ext cx="3597571" cy="369332"/>
          </a:xfrm>
          <a:prstGeom prst="rect">
            <a:avLst/>
          </a:prstGeom>
          <a:noFill/>
        </p:spPr>
        <p:txBody>
          <a:bodyPr wrap="square" rtlCol="0">
            <a:spAutoFit/>
          </a:bodyPr>
          <a:lstStyle/>
          <a:p>
            <a:r>
              <a:rPr lang="en-US" altLang="zh-CN" dirty="0"/>
              <a:t>(dd if=/dev/</a:t>
            </a:r>
            <a:r>
              <a:rPr lang="en-US" altLang="zh-CN" dirty="0" err="1"/>
              <a:t>sda</a:t>
            </a:r>
            <a:r>
              <a:rPr lang="en-US" altLang="zh-CN" dirty="0"/>
              <a:t> of=/dev/null)</a:t>
            </a:r>
            <a:endParaRPr lang="zh-CN" altLang="en-US" dirty="0"/>
          </a:p>
        </p:txBody>
      </p:sp>
      <p:sp>
        <p:nvSpPr>
          <p:cNvPr id="16" name="文本框 15">
            <a:extLst>
              <a:ext uri="{FF2B5EF4-FFF2-40B4-BE49-F238E27FC236}">
                <a16:creationId xmlns:a16="http://schemas.microsoft.com/office/drawing/2014/main" id="{DAE4BA90-F006-E3DD-31D2-2EAAC49E1E80}"/>
              </a:ext>
            </a:extLst>
          </p:cNvPr>
          <p:cNvSpPr txBox="1"/>
          <p:nvPr/>
        </p:nvSpPr>
        <p:spPr>
          <a:xfrm>
            <a:off x="287914" y="3316608"/>
            <a:ext cx="2141407" cy="369332"/>
          </a:xfrm>
          <a:prstGeom prst="rect">
            <a:avLst/>
          </a:prstGeom>
          <a:noFill/>
        </p:spPr>
        <p:txBody>
          <a:bodyPr wrap="square" rtlCol="0">
            <a:spAutoFit/>
          </a:bodyPr>
          <a:lstStyle/>
          <a:p>
            <a:r>
              <a:rPr lang="en-US" altLang="zh-CN" b="1" dirty="0"/>
              <a:t>BPF</a:t>
            </a:r>
            <a:r>
              <a:rPr lang="zh-CN" altLang="en-US" b="1" dirty="0"/>
              <a:t>的执行开销：</a:t>
            </a:r>
          </a:p>
        </p:txBody>
      </p:sp>
      <p:grpSp>
        <p:nvGrpSpPr>
          <p:cNvPr id="24" name="组合 23">
            <a:extLst>
              <a:ext uri="{FF2B5EF4-FFF2-40B4-BE49-F238E27FC236}">
                <a16:creationId xmlns:a16="http://schemas.microsoft.com/office/drawing/2014/main" id="{C512FE3E-25F0-8653-6187-510C43E323EE}"/>
              </a:ext>
            </a:extLst>
          </p:cNvPr>
          <p:cNvGrpSpPr/>
          <p:nvPr/>
        </p:nvGrpSpPr>
        <p:grpSpPr>
          <a:xfrm>
            <a:off x="712567" y="3857717"/>
            <a:ext cx="4309108" cy="2712814"/>
            <a:chOff x="3240805" y="2766272"/>
            <a:chExt cx="4309108" cy="2712814"/>
          </a:xfrm>
        </p:grpSpPr>
        <p:pic>
          <p:nvPicPr>
            <p:cNvPr id="18" name="图片 17">
              <a:extLst>
                <a:ext uri="{FF2B5EF4-FFF2-40B4-BE49-F238E27FC236}">
                  <a16:creationId xmlns:a16="http://schemas.microsoft.com/office/drawing/2014/main" id="{441D94A5-8843-ED74-145F-6E72E2839414}"/>
                </a:ext>
              </a:extLst>
            </p:cNvPr>
            <p:cNvPicPr>
              <a:picLocks noChangeAspect="1"/>
            </p:cNvPicPr>
            <p:nvPr/>
          </p:nvPicPr>
          <p:blipFill rotWithShape="1">
            <a:blip r:embed="rId9"/>
            <a:srcRect b="48667"/>
            <a:stretch/>
          </p:blipFill>
          <p:spPr>
            <a:xfrm>
              <a:off x="3240805" y="2766272"/>
              <a:ext cx="4309108" cy="2061590"/>
            </a:xfrm>
            <a:prstGeom prst="rect">
              <a:avLst/>
            </a:prstGeom>
          </p:spPr>
        </p:pic>
        <p:pic>
          <p:nvPicPr>
            <p:cNvPr id="22" name="图片 21">
              <a:extLst>
                <a:ext uri="{FF2B5EF4-FFF2-40B4-BE49-F238E27FC236}">
                  <a16:creationId xmlns:a16="http://schemas.microsoft.com/office/drawing/2014/main" id="{5B7080AB-DCC2-BF3C-BCE2-C836639E9BFA}"/>
                </a:ext>
              </a:extLst>
            </p:cNvPr>
            <p:cNvPicPr>
              <a:picLocks noChangeAspect="1"/>
            </p:cNvPicPr>
            <p:nvPr/>
          </p:nvPicPr>
          <p:blipFill rotWithShape="1">
            <a:blip r:embed="rId9"/>
            <a:srcRect t="86516"/>
            <a:stretch/>
          </p:blipFill>
          <p:spPr>
            <a:xfrm>
              <a:off x="3240805" y="4937551"/>
              <a:ext cx="4309108" cy="541535"/>
            </a:xfrm>
            <a:prstGeom prst="rect">
              <a:avLst/>
            </a:prstGeom>
          </p:spPr>
        </p:pic>
      </p:grpSp>
      <p:sp>
        <p:nvSpPr>
          <p:cNvPr id="30" name="矩形 29">
            <a:extLst>
              <a:ext uri="{FF2B5EF4-FFF2-40B4-BE49-F238E27FC236}">
                <a16:creationId xmlns:a16="http://schemas.microsoft.com/office/drawing/2014/main" id="{35288421-8646-05AB-F6BF-99AA361F34CE}"/>
              </a:ext>
            </a:extLst>
          </p:cNvPr>
          <p:cNvSpPr/>
          <p:nvPr/>
        </p:nvSpPr>
        <p:spPr>
          <a:xfrm>
            <a:off x="1066457" y="6367843"/>
            <a:ext cx="752511" cy="312378"/>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60E5C29B-1313-BE7B-D895-0629E03A2E26}"/>
              </a:ext>
            </a:extLst>
          </p:cNvPr>
          <p:cNvSpPr txBox="1"/>
          <p:nvPr/>
        </p:nvSpPr>
        <p:spPr>
          <a:xfrm>
            <a:off x="5683044" y="5240604"/>
            <a:ext cx="5584723" cy="1477328"/>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综合大量实例数据，获知一个</a:t>
            </a:r>
            <a:r>
              <a:rPr lang="en-US" altLang="zh-CN" dirty="0"/>
              <a:t>BPF</a:t>
            </a:r>
            <a:r>
              <a:rPr lang="zh-CN" altLang="en-US" dirty="0"/>
              <a:t>探针的执行时间约为</a:t>
            </a:r>
            <a:r>
              <a:rPr lang="en-US" altLang="zh-CN" dirty="0"/>
              <a:t>1~6us</a:t>
            </a:r>
            <a:r>
              <a:rPr lang="zh-CN" altLang="en-US" dirty="0"/>
              <a:t>。</a:t>
            </a:r>
            <a:endParaRPr lang="en-US" altLang="zh-CN" dirty="0"/>
          </a:p>
          <a:p>
            <a:pPr marL="285750" indent="-285750">
              <a:buFont typeface="Arial" panose="020B0604020202020204" pitchFamily="34" charset="0"/>
              <a:buChar char="•"/>
            </a:pPr>
            <a:r>
              <a:rPr lang="zh-CN" altLang="en-US" dirty="0"/>
              <a:t>由于</a:t>
            </a:r>
            <a:r>
              <a:rPr lang="en-US" altLang="zh-CN" dirty="0" err="1"/>
              <a:t>funccount</a:t>
            </a:r>
            <a:r>
              <a:rPr lang="zh-CN" altLang="en-US" dirty="0"/>
              <a:t>程序的探针简单，只调用了</a:t>
            </a:r>
            <a:r>
              <a:rPr lang="en-US" altLang="zh-CN" dirty="0"/>
              <a:t>lookup. </a:t>
            </a:r>
            <a:r>
              <a:rPr lang="zh-CN" altLang="en-US" dirty="0"/>
              <a:t>因此按</a:t>
            </a:r>
            <a:r>
              <a:rPr lang="en-US" altLang="zh-CN" dirty="0"/>
              <a:t>0.3us</a:t>
            </a:r>
            <a:r>
              <a:rPr lang="zh-CN" altLang="en-US" dirty="0"/>
              <a:t>计算，</a:t>
            </a:r>
            <a:r>
              <a:rPr lang="en-US" altLang="zh-CN" dirty="0"/>
              <a:t>1000000</a:t>
            </a:r>
            <a:r>
              <a:rPr lang="zh-CN" altLang="en-US" dirty="0"/>
              <a:t> * </a:t>
            </a:r>
            <a:r>
              <a:rPr lang="en-US" altLang="zh-CN" dirty="0"/>
              <a:t>0.3us = 300ms</a:t>
            </a:r>
            <a:r>
              <a:rPr lang="zh-CN" altLang="en-US" dirty="0"/>
              <a:t>，是相当大的开销。</a:t>
            </a:r>
          </a:p>
        </p:txBody>
      </p:sp>
      <p:pic>
        <p:nvPicPr>
          <p:cNvPr id="38" name="图片 37">
            <a:extLst>
              <a:ext uri="{FF2B5EF4-FFF2-40B4-BE49-F238E27FC236}">
                <a16:creationId xmlns:a16="http://schemas.microsoft.com/office/drawing/2014/main" id="{636F0E67-68B8-5B6A-C5C4-EDE817F6CF7C}"/>
              </a:ext>
            </a:extLst>
          </p:cNvPr>
          <p:cNvPicPr>
            <a:picLocks noChangeAspect="1"/>
          </p:cNvPicPr>
          <p:nvPr/>
        </p:nvPicPr>
        <p:blipFill>
          <a:blip r:embed="rId10"/>
          <a:stretch>
            <a:fillRect/>
          </a:stretch>
        </p:blipFill>
        <p:spPr>
          <a:xfrm>
            <a:off x="5625611" y="2653601"/>
            <a:ext cx="5067739" cy="2385267"/>
          </a:xfrm>
          <a:prstGeom prst="rect">
            <a:avLst/>
          </a:prstGeom>
        </p:spPr>
      </p:pic>
      <p:sp>
        <p:nvSpPr>
          <p:cNvPr id="39" name="矩形 38">
            <a:extLst>
              <a:ext uri="{FF2B5EF4-FFF2-40B4-BE49-F238E27FC236}">
                <a16:creationId xmlns:a16="http://schemas.microsoft.com/office/drawing/2014/main" id="{5702D9B5-3A22-785B-7F95-AD665AD5F651}"/>
              </a:ext>
            </a:extLst>
          </p:cNvPr>
          <p:cNvSpPr/>
          <p:nvPr/>
        </p:nvSpPr>
        <p:spPr>
          <a:xfrm>
            <a:off x="6037726" y="4783040"/>
            <a:ext cx="874447" cy="210943"/>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43" name="矩形 42">
            <a:extLst>
              <a:ext uri="{FF2B5EF4-FFF2-40B4-BE49-F238E27FC236}">
                <a16:creationId xmlns:a16="http://schemas.microsoft.com/office/drawing/2014/main" id="{611486B8-971B-F4FC-DEBB-FDC2546FB0CF}"/>
              </a:ext>
            </a:extLst>
          </p:cNvPr>
          <p:cNvSpPr/>
          <p:nvPr/>
        </p:nvSpPr>
        <p:spPr>
          <a:xfrm>
            <a:off x="6122867" y="3009146"/>
            <a:ext cx="752511" cy="312378"/>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7177551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1817690" cy="461665"/>
          </a:xfrm>
          <a:prstGeom prst="rect">
            <a:avLst/>
          </a:prstGeom>
          <a:noFill/>
        </p:spPr>
        <p:txBody>
          <a:bodyPr wrap="square" rtlCol="0">
            <a:spAutoFit/>
          </a:bodyPr>
          <a:lstStyle/>
          <a:p>
            <a:pPr algn="dist"/>
            <a:r>
              <a:rPr kumimoji="1" lang="en-US" altLang="zh-CN" sz="20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课题背景</a:t>
            </a:r>
            <a:endParaRPr kumimoji="1" lang="zh-CN" altLang="en-US" sz="20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endParaRPr>
          </a:p>
        </p:txBody>
      </p:sp>
      <p:sp>
        <p:nvSpPr>
          <p:cNvPr id="23" name="文本框 22">
            <a:extLst>
              <a:ext uri="{FF2B5EF4-FFF2-40B4-BE49-F238E27FC236}">
                <a16:creationId xmlns:a16="http://schemas.microsoft.com/office/drawing/2014/main" id="{6B534525-43F3-BB76-3163-C3ADBA2D20CB}"/>
              </a:ext>
            </a:extLst>
          </p:cNvPr>
          <p:cNvSpPr txBox="1"/>
          <p:nvPr/>
        </p:nvSpPr>
        <p:spPr>
          <a:xfrm>
            <a:off x="579293" y="807464"/>
            <a:ext cx="6662056" cy="583493"/>
          </a:xfrm>
          <a:prstGeom prst="rect">
            <a:avLst/>
          </a:prstGeom>
          <a:noFill/>
        </p:spPr>
        <p:txBody>
          <a:bodyPr wrap="square">
            <a:spAutoFit/>
          </a:bodyPr>
          <a:lstStyle/>
          <a:p>
            <a:pPr>
              <a:lnSpc>
                <a:spcPct val="150000"/>
              </a:lnSpc>
              <a:buFont typeface="Arial" panose="020B0604020202020204" pitchFamily="34" charset="0"/>
              <a:buChar char="•"/>
            </a:pPr>
            <a:r>
              <a:rPr lang="zh-CN" altLang="en-US" sz="2400" dirty="0">
                <a:solidFill>
                  <a:schemeClr val="tx1">
                    <a:lumMod val="85000"/>
                    <a:lumOff val="15000"/>
                  </a:schemeClr>
                </a:solidFill>
                <a:effectLst/>
                <a:latin typeface="Microsoft YaHei Light" panose="020B0503020204020204" pitchFamily="34" charset="-122"/>
                <a:ea typeface="Microsoft YaHei Light" panose="020B0503020204020204" pitchFamily="34" charset="-122"/>
              </a:rPr>
              <a:t> </a:t>
            </a:r>
            <a:r>
              <a:rPr lang="zh-CN" altLang="en-US" sz="2400" b="1" dirty="0">
                <a:solidFill>
                  <a:schemeClr val="tx1">
                    <a:lumMod val="85000"/>
                    <a:lumOff val="15000"/>
                  </a:schemeClr>
                </a:solidFill>
                <a:effectLst/>
                <a:latin typeface="黑体" panose="02010609060101010101" pitchFamily="49" charset="-122"/>
                <a:ea typeface="黑体" panose="02010609060101010101" pitchFamily="49" charset="-122"/>
              </a:rPr>
              <a:t>课题背景</a:t>
            </a:r>
          </a:p>
        </p:txBody>
      </p:sp>
      <p:sp>
        <p:nvSpPr>
          <p:cNvPr id="3" name="文本框 2">
            <a:extLst>
              <a:ext uri="{FF2B5EF4-FFF2-40B4-BE49-F238E27FC236}">
                <a16:creationId xmlns:a16="http://schemas.microsoft.com/office/drawing/2014/main" id="{5ED5F7C2-EBFF-2763-4231-2977F30FF83E}"/>
              </a:ext>
            </a:extLst>
          </p:cNvPr>
          <p:cNvSpPr txBox="1"/>
          <p:nvPr/>
        </p:nvSpPr>
        <p:spPr>
          <a:xfrm>
            <a:off x="579293" y="1423280"/>
            <a:ext cx="10426262" cy="2797048"/>
          </a:xfrm>
          <a:prstGeom prst="rect">
            <a:avLst/>
          </a:prstGeom>
          <a:noFill/>
        </p:spPr>
        <p:txBody>
          <a:bodyPr wrap="square" rtlCol="0">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       </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CPU</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子系统是内核中一个非常重要的子系统，是进程执行的最终入口，它管理着系统中各个进程的调度、系统中断响应与处理、中断下半部等，影响了进程的执行频率、调度延迟、阻塞时长等。由于</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CPU</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子系统的运行对系统性能有很大的影响，因此有必要提出一些有用的</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CPU</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子系统监测指标，以指导系统性能的优化。</a:t>
            </a:r>
          </a:p>
        </p:txBody>
      </p:sp>
      <p:sp>
        <p:nvSpPr>
          <p:cNvPr id="4" name="文本框 3">
            <a:extLst>
              <a:ext uri="{FF2B5EF4-FFF2-40B4-BE49-F238E27FC236}">
                <a16:creationId xmlns:a16="http://schemas.microsoft.com/office/drawing/2014/main" id="{C932B16A-4491-15DD-BCE9-03799DA17AE7}"/>
              </a:ext>
            </a:extLst>
          </p:cNvPr>
          <p:cNvSpPr txBox="1"/>
          <p:nvPr/>
        </p:nvSpPr>
        <p:spPr>
          <a:xfrm>
            <a:off x="579293" y="4298730"/>
            <a:ext cx="6662056" cy="583493"/>
          </a:xfrm>
          <a:prstGeom prst="rect">
            <a:avLst/>
          </a:prstGeom>
          <a:noFill/>
        </p:spPr>
        <p:txBody>
          <a:bodyPr wrap="square">
            <a:spAutoFit/>
          </a:bodyPr>
          <a:lstStyle/>
          <a:p>
            <a:pPr>
              <a:lnSpc>
                <a:spcPct val="150000"/>
              </a:lnSpc>
              <a:buFont typeface="Arial" panose="020B0604020202020204" pitchFamily="34" charset="0"/>
              <a:buChar char="•"/>
            </a:pPr>
            <a:r>
              <a:rPr lang="zh-CN" altLang="en-US" sz="2400" dirty="0">
                <a:solidFill>
                  <a:schemeClr val="tx1">
                    <a:lumMod val="85000"/>
                    <a:lumOff val="15000"/>
                  </a:schemeClr>
                </a:solidFill>
                <a:effectLst/>
                <a:latin typeface="Microsoft YaHei Light" panose="020B0503020204020204" pitchFamily="34" charset="-122"/>
                <a:ea typeface="Microsoft YaHei Light" panose="020B0503020204020204" pitchFamily="34" charset="-122"/>
              </a:rPr>
              <a:t> </a:t>
            </a:r>
            <a:r>
              <a:rPr lang="zh-CN" altLang="en-US" sz="2400" b="1" dirty="0">
                <a:solidFill>
                  <a:schemeClr val="tx1">
                    <a:lumMod val="85000"/>
                    <a:lumOff val="15000"/>
                  </a:schemeClr>
                </a:solidFill>
                <a:effectLst/>
                <a:latin typeface="黑体" panose="02010609060101010101" pitchFamily="49" charset="-122"/>
                <a:ea typeface="黑体" panose="02010609060101010101" pitchFamily="49" charset="-122"/>
              </a:rPr>
              <a:t>课题要求</a:t>
            </a:r>
          </a:p>
        </p:txBody>
      </p:sp>
      <p:sp>
        <p:nvSpPr>
          <p:cNvPr id="6" name="文本框 5">
            <a:extLst>
              <a:ext uri="{FF2B5EF4-FFF2-40B4-BE49-F238E27FC236}">
                <a16:creationId xmlns:a16="http://schemas.microsoft.com/office/drawing/2014/main" id="{FD93F81E-2D57-B9C0-0DFD-9DF227279A64}"/>
              </a:ext>
            </a:extLst>
          </p:cNvPr>
          <p:cNvSpPr txBox="1"/>
          <p:nvPr/>
        </p:nvSpPr>
        <p:spPr>
          <a:xfrm>
            <a:off x="579293" y="4881965"/>
            <a:ext cx="10238300" cy="1689052"/>
          </a:xfrm>
          <a:prstGeom prst="rect">
            <a:avLst/>
          </a:prstGeom>
          <a:noFill/>
        </p:spPr>
        <p:txBody>
          <a:bodyPr wrap="square" rtlCol="0">
            <a:spAutoFit/>
          </a:bodyPr>
          <a:lstStyle>
            <a:defPPr>
              <a:defRPr lang="zh-CN"/>
            </a:defPPr>
            <a:lvl1pPr>
              <a:defRPr sz="2400"/>
            </a:lvl1pPr>
          </a:lstStyle>
          <a:p>
            <a:pP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）分析</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Linux</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中调度子系统的基本原理，提出性能监测参数</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）利用</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eBPF</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工具提取性能监测参数并进行分析展示</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3</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）在对系统监测工具开销评价的基础上，提出相应的工具优化策略</a:t>
            </a:r>
          </a:p>
        </p:txBody>
      </p:sp>
    </p:spTree>
    <p:extLst>
      <p:ext uri="{BB962C8B-B14F-4D97-AF65-F5344CB8AC3E}">
        <p14:creationId xmlns:p14="http://schemas.microsoft.com/office/powerpoint/2010/main" val="17495557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4329190"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35 Thin" pitchFamily="18" charset="-122"/>
              </a:rPr>
              <a:t>开发过程中遇到的问题</a:t>
            </a:r>
            <a:endPar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endParaRPr>
          </a:p>
        </p:txBody>
      </p:sp>
      <p:sp>
        <p:nvSpPr>
          <p:cNvPr id="3" name="文本框 2">
            <a:extLst>
              <a:ext uri="{FF2B5EF4-FFF2-40B4-BE49-F238E27FC236}">
                <a16:creationId xmlns:a16="http://schemas.microsoft.com/office/drawing/2014/main" id="{BBCB9C2E-E639-407A-960A-EA15CFBC3C0C}"/>
              </a:ext>
            </a:extLst>
          </p:cNvPr>
          <p:cNvSpPr txBox="1"/>
          <p:nvPr/>
        </p:nvSpPr>
        <p:spPr>
          <a:xfrm>
            <a:off x="501445" y="953729"/>
            <a:ext cx="6695768" cy="677108"/>
          </a:xfrm>
          <a:prstGeom prst="rect">
            <a:avLst/>
          </a:prstGeom>
          <a:noFill/>
        </p:spPr>
        <p:txBody>
          <a:bodyPr wrap="square" rtlCol="0">
            <a:spAutoFit/>
          </a:bodyPr>
          <a:lstStyle/>
          <a:p>
            <a:r>
              <a:rPr lang="en-US" altLang="zh-CN" sz="2000" b="1" dirty="0"/>
              <a:t>3. </a:t>
            </a:r>
            <a:r>
              <a:rPr lang="en-US" altLang="zh-CN" sz="2000" b="1" dirty="0" err="1"/>
              <a:t>syscall</a:t>
            </a:r>
            <a:r>
              <a:rPr lang="zh-CN" altLang="en-US" sz="2000" b="1" dirty="0"/>
              <a:t>插桩点过多，</a:t>
            </a:r>
            <a:r>
              <a:rPr lang="en-US" altLang="zh-CN" sz="2000" b="1" dirty="0"/>
              <a:t>BPF</a:t>
            </a:r>
            <a:r>
              <a:rPr lang="zh-CN" altLang="en-US" sz="2000" b="1" dirty="0"/>
              <a:t>插桩影响性能</a:t>
            </a:r>
          </a:p>
          <a:p>
            <a:endParaRPr lang="zh-CN" altLang="en-US" dirty="0"/>
          </a:p>
        </p:txBody>
      </p:sp>
      <p:sp>
        <p:nvSpPr>
          <p:cNvPr id="16" name="文本框 15">
            <a:extLst>
              <a:ext uri="{FF2B5EF4-FFF2-40B4-BE49-F238E27FC236}">
                <a16:creationId xmlns:a16="http://schemas.microsoft.com/office/drawing/2014/main" id="{DAE4BA90-F006-E3DD-31D2-2EAAC49E1E80}"/>
              </a:ext>
            </a:extLst>
          </p:cNvPr>
          <p:cNvSpPr txBox="1"/>
          <p:nvPr/>
        </p:nvSpPr>
        <p:spPr>
          <a:xfrm>
            <a:off x="769694" y="1318406"/>
            <a:ext cx="10232603" cy="1200329"/>
          </a:xfrm>
          <a:prstGeom prst="rect">
            <a:avLst/>
          </a:prstGeom>
          <a:noFill/>
        </p:spPr>
        <p:txBody>
          <a:bodyPr wrap="square" rtlCol="0">
            <a:spAutoFit/>
          </a:bodyPr>
          <a:lstStyle/>
          <a:p>
            <a:r>
              <a:rPr lang="zh-CN" altLang="en-US" b="1" dirty="0"/>
              <a:t>解决方法：</a:t>
            </a:r>
            <a:endParaRPr lang="en-US" altLang="zh-CN" b="1" dirty="0"/>
          </a:p>
          <a:p>
            <a:pPr marL="285750" indent="-285750">
              <a:buFont typeface="Arial" panose="020B0604020202020204" pitchFamily="34" charset="0"/>
              <a:buChar char="•"/>
            </a:pPr>
            <a:r>
              <a:rPr lang="zh-CN" altLang="en-US" dirty="0"/>
              <a:t>之前是使用</a:t>
            </a:r>
            <a:r>
              <a:rPr lang="en-US" altLang="zh-CN" dirty="0" err="1"/>
              <a:t>syscall</a:t>
            </a:r>
            <a:r>
              <a:rPr lang="zh-CN" altLang="en-US" dirty="0"/>
              <a:t>的</a:t>
            </a:r>
            <a:r>
              <a:rPr lang="en-US" altLang="zh-CN" dirty="0"/>
              <a:t>enter</a:t>
            </a:r>
            <a:r>
              <a:rPr lang="zh-CN" altLang="en-US" dirty="0"/>
              <a:t>和</a:t>
            </a:r>
            <a:r>
              <a:rPr lang="en-US" altLang="zh-CN" dirty="0"/>
              <a:t>exit</a:t>
            </a:r>
            <a:r>
              <a:rPr lang="zh-CN" altLang="en-US" dirty="0"/>
              <a:t>事件记录每一个</a:t>
            </a:r>
            <a:r>
              <a:rPr lang="en-US" altLang="zh-CN" dirty="0" err="1"/>
              <a:t>syscall</a:t>
            </a:r>
            <a:r>
              <a:rPr lang="zh-CN" altLang="en-US" dirty="0"/>
              <a:t>的持续时间，累加得到总的</a:t>
            </a:r>
            <a:r>
              <a:rPr lang="en-US" altLang="zh-CN" dirty="0" err="1"/>
              <a:t>syscall</a:t>
            </a:r>
            <a:r>
              <a:rPr lang="zh-CN" altLang="en-US" dirty="0"/>
              <a:t>时间。</a:t>
            </a:r>
            <a:endParaRPr lang="en-US" altLang="zh-CN" dirty="0"/>
          </a:p>
          <a:p>
            <a:pPr marL="285750" indent="-285750">
              <a:buFont typeface="Arial" panose="020B0604020202020204" pitchFamily="34" charset="0"/>
              <a:buChar char="•"/>
            </a:pPr>
            <a:r>
              <a:rPr lang="zh-CN" altLang="en-US" dirty="0"/>
              <a:t>由于</a:t>
            </a:r>
            <a:r>
              <a:rPr lang="en-US" altLang="zh-CN" dirty="0" err="1"/>
              <a:t>syscall_enter</a:t>
            </a:r>
            <a:r>
              <a:rPr lang="zh-CN" altLang="en-US" dirty="0"/>
              <a:t>和</a:t>
            </a:r>
            <a:r>
              <a:rPr lang="en-US" altLang="zh-CN" dirty="0"/>
              <a:t>exit</a:t>
            </a:r>
            <a:r>
              <a:rPr lang="zh-CN" altLang="en-US" dirty="0"/>
              <a:t>的事件频率太高，现在我们采用</a:t>
            </a:r>
            <a:r>
              <a:rPr lang="en-US" altLang="zh-CN" dirty="0"/>
              <a:t>profiling</a:t>
            </a:r>
            <a:r>
              <a:rPr lang="zh-CN" altLang="en-US" dirty="0"/>
              <a:t>的方式，按</a:t>
            </a:r>
            <a:r>
              <a:rPr lang="en-US" altLang="zh-CN" dirty="0"/>
              <a:t>99Hz</a:t>
            </a:r>
            <a:r>
              <a:rPr lang="zh-CN" altLang="en-US" dirty="0"/>
              <a:t>频率采样，看每一个采样时间上，</a:t>
            </a:r>
            <a:r>
              <a:rPr lang="en-US" altLang="zh-CN" dirty="0"/>
              <a:t>CPU</a:t>
            </a:r>
            <a:r>
              <a:rPr lang="zh-CN" altLang="en-US" dirty="0"/>
              <a:t>是处于内核态还是用户态。</a:t>
            </a:r>
            <a:endParaRPr lang="en-US" altLang="zh-CN" dirty="0"/>
          </a:p>
        </p:txBody>
      </p:sp>
      <p:sp>
        <p:nvSpPr>
          <p:cNvPr id="6" name="文本框 5">
            <a:extLst>
              <a:ext uri="{FF2B5EF4-FFF2-40B4-BE49-F238E27FC236}">
                <a16:creationId xmlns:a16="http://schemas.microsoft.com/office/drawing/2014/main" id="{3CCB895F-8B6F-BB45-9609-8AC129854FCE}"/>
              </a:ext>
            </a:extLst>
          </p:cNvPr>
          <p:cNvSpPr txBox="1"/>
          <p:nvPr/>
        </p:nvSpPr>
        <p:spPr>
          <a:xfrm>
            <a:off x="771810" y="2518735"/>
            <a:ext cx="6661354" cy="2339102"/>
          </a:xfrm>
          <a:prstGeom prst="rect">
            <a:avLst/>
          </a:prstGeom>
          <a:noFill/>
        </p:spPr>
        <p:txBody>
          <a:bodyPr wrap="square">
            <a:spAutoFit/>
          </a:bodyPr>
          <a:lstStyle/>
          <a:p>
            <a:r>
              <a:rPr lang="en-US" altLang="zh-CN" sz="1600" b="0" dirty="0">
                <a:solidFill>
                  <a:srgbClr val="0000FF"/>
                </a:solidFill>
                <a:effectLst/>
                <a:latin typeface="Consolas" panose="020B0609020204030204" pitchFamily="49" charset="0"/>
              </a:rPr>
              <a:t>int</a:t>
            </a:r>
            <a:r>
              <a:rPr lang="en-US" altLang="zh-CN" sz="1600" b="0" dirty="0">
                <a:solidFill>
                  <a:srgbClr val="000000"/>
                </a:solidFill>
                <a:effectLst/>
                <a:latin typeface="Consolas" panose="020B0609020204030204" pitchFamily="49" charset="0"/>
              </a:rPr>
              <a:t> </a:t>
            </a:r>
            <a:r>
              <a:rPr lang="en-US" altLang="zh-CN" sz="1600" b="0" dirty="0" err="1">
                <a:solidFill>
                  <a:srgbClr val="795E26"/>
                </a:solidFill>
                <a:effectLst/>
                <a:latin typeface="Consolas" panose="020B0609020204030204" pitchFamily="49" charset="0"/>
              </a:rPr>
              <a:t>tick_update</a:t>
            </a:r>
            <a:r>
              <a:rPr lang="en-US" altLang="zh-CN" sz="1600" b="0" dirty="0">
                <a:solidFill>
                  <a:srgbClr val="000000"/>
                </a:solidFill>
                <a:effectLst/>
                <a:latin typeface="Consolas" panose="020B0609020204030204" pitchFamily="49" charset="0"/>
              </a:rPr>
              <a:t>(</a:t>
            </a:r>
            <a:r>
              <a:rPr lang="en-US" altLang="zh-CN" sz="1600" b="0" dirty="0">
                <a:solidFill>
                  <a:srgbClr val="0000FF"/>
                </a:solidFill>
                <a:effectLst/>
                <a:latin typeface="Consolas" panose="020B0609020204030204" pitchFamily="49" charset="0"/>
              </a:rPr>
              <a:t>struct</a:t>
            </a:r>
            <a:r>
              <a:rPr lang="en-US" altLang="zh-CN" sz="1600" b="0" dirty="0">
                <a:solidFill>
                  <a:srgbClr val="000000"/>
                </a:solidFill>
                <a:effectLst/>
                <a:latin typeface="Consolas" panose="020B0609020204030204" pitchFamily="49" charset="0"/>
              </a:rPr>
              <a:t> </a:t>
            </a:r>
            <a:r>
              <a:rPr lang="en-US" altLang="zh-CN" sz="1600" b="0" dirty="0" err="1">
                <a:solidFill>
                  <a:srgbClr val="267F99"/>
                </a:solidFill>
                <a:effectLst/>
                <a:latin typeface="Consolas" panose="020B0609020204030204" pitchFamily="49" charset="0"/>
              </a:rPr>
              <a:t>pt_regs</a:t>
            </a:r>
            <a:r>
              <a:rPr lang="en-US" altLang="zh-CN" sz="1600" b="0" dirty="0">
                <a:solidFill>
                  <a:srgbClr val="000000"/>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ctx</a:t>
            </a:r>
            <a:r>
              <a:rPr lang="en-US" altLang="zh-CN" sz="1600" b="0" dirty="0">
                <a:solidFill>
                  <a:srgbClr val="000000"/>
                </a:solidFill>
                <a:effectLst/>
                <a:latin typeface="Consolas" panose="020B0609020204030204" pitchFamily="49" charset="0"/>
              </a:rPr>
              <a:t>) {</a:t>
            </a:r>
          </a:p>
          <a:p>
            <a:r>
              <a:rPr lang="en-US" altLang="zh-CN" sz="1600" b="0" dirty="0">
                <a:solidFill>
                  <a:srgbClr val="000000"/>
                </a:solidFill>
                <a:effectLst/>
                <a:latin typeface="Consolas" panose="020B0609020204030204" pitchFamily="49" charset="0"/>
              </a:rPr>
              <a:t>    </a:t>
            </a:r>
            <a:r>
              <a:rPr lang="en-US" altLang="zh-CN" sz="1600" b="0" dirty="0">
                <a:solidFill>
                  <a:srgbClr val="008000"/>
                </a:solidFill>
                <a:effectLst/>
                <a:latin typeface="Consolas" panose="020B0609020204030204" pitchFamily="49" charset="0"/>
              </a:rPr>
              <a:t>// </a:t>
            </a:r>
            <a:r>
              <a:rPr lang="zh-CN" altLang="en-US" sz="1600" b="0" dirty="0">
                <a:solidFill>
                  <a:srgbClr val="008000"/>
                </a:solidFill>
                <a:effectLst/>
                <a:latin typeface="Consolas" panose="020B0609020204030204" pitchFamily="49" charset="0"/>
              </a:rPr>
              <a:t>来自头文件 </a:t>
            </a:r>
            <a:r>
              <a:rPr lang="en-US" altLang="zh-CN" sz="1600" b="0" dirty="0">
                <a:solidFill>
                  <a:srgbClr val="008000"/>
                </a:solidFill>
                <a:effectLst/>
                <a:latin typeface="Consolas" panose="020B0609020204030204" pitchFamily="49" charset="0"/>
              </a:rPr>
              <a:t>arch/x86/include/</a:t>
            </a:r>
            <a:r>
              <a:rPr lang="en-US" altLang="zh-CN" sz="1600" b="0" dirty="0" err="1">
                <a:solidFill>
                  <a:srgbClr val="008000"/>
                </a:solidFill>
                <a:effectLst/>
                <a:latin typeface="Consolas" panose="020B0609020204030204" pitchFamily="49" charset="0"/>
              </a:rPr>
              <a:t>asm</a:t>
            </a:r>
            <a:r>
              <a:rPr lang="en-US" altLang="zh-CN" sz="1600" b="0" dirty="0">
                <a:solidFill>
                  <a:srgbClr val="008000"/>
                </a:solidFill>
                <a:effectLst/>
                <a:latin typeface="Consolas" panose="020B0609020204030204" pitchFamily="49" charset="0"/>
              </a:rPr>
              <a:t>/</a:t>
            </a:r>
            <a:r>
              <a:rPr lang="en-US" altLang="zh-CN" sz="1600" b="0" dirty="0" err="1">
                <a:solidFill>
                  <a:srgbClr val="008000"/>
                </a:solidFill>
                <a:effectLst/>
                <a:latin typeface="Consolas" panose="020B0609020204030204" pitchFamily="49" charset="0"/>
              </a:rPr>
              <a:t>ptrace.h</a:t>
            </a:r>
            <a:endParaRPr lang="zh-CN" altLang="en-US" sz="1600" b="0" dirty="0">
              <a:solidFill>
                <a:srgbClr val="000000"/>
              </a:solidFill>
              <a:effectLst/>
              <a:latin typeface="Consolas" panose="020B0609020204030204" pitchFamily="49" charset="0"/>
            </a:endParaRPr>
          </a:p>
          <a:p>
            <a:r>
              <a:rPr lang="zh-CN" altLang="en-US" sz="1600" b="0" dirty="0">
                <a:solidFill>
                  <a:srgbClr val="000000"/>
                </a:solidFill>
                <a:effectLst/>
                <a:latin typeface="Consolas" panose="020B0609020204030204" pitchFamily="49" charset="0"/>
              </a:rPr>
              <a:t>    </a:t>
            </a:r>
            <a:r>
              <a:rPr lang="en-US" altLang="zh-CN" sz="1600" b="0" dirty="0">
                <a:solidFill>
                  <a:srgbClr val="AF00DB"/>
                </a:solidFill>
                <a:effectLst/>
                <a:latin typeface="Consolas" panose="020B0609020204030204" pitchFamily="49" charset="0"/>
              </a:rPr>
              <a:t>if</a:t>
            </a:r>
            <a:r>
              <a:rPr lang="en-US" altLang="zh-CN" sz="1600" b="0" dirty="0">
                <a:solidFill>
                  <a:srgbClr val="000000"/>
                </a:solidFill>
                <a:effectLst/>
                <a:latin typeface="Consolas" panose="020B0609020204030204" pitchFamily="49" charset="0"/>
              </a:rPr>
              <a:t> (</a:t>
            </a:r>
            <a:r>
              <a:rPr lang="en-US" altLang="zh-CN" sz="1600" b="0" dirty="0" err="1">
                <a:solidFill>
                  <a:srgbClr val="795E26"/>
                </a:solidFill>
                <a:effectLst/>
                <a:latin typeface="Consolas" panose="020B0609020204030204" pitchFamily="49" charset="0"/>
              </a:rPr>
              <a:t>user_mode</a:t>
            </a:r>
            <a:r>
              <a:rPr lang="en-US" altLang="zh-CN" sz="1600" b="0" dirty="0">
                <a:solidFill>
                  <a:srgbClr val="000000"/>
                </a:solidFill>
                <a:effectLst/>
                <a:latin typeface="Consolas" panose="020B0609020204030204" pitchFamily="49" charset="0"/>
              </a:rPr>
              <a:t>(</a:t>
            </a:r>
            <a:r>
              <a:rPr lang="en-US" altLang="zh-CN" sz="1600" b="0" dirty="0" err="1">
                <a:solidFill>
                  <a:srgbClr val="001080"/>
                </a:solidFill>
                <a:effectLst/>
                <a:latin typeface="Consolas" panose="020B0609020204030204" pitchFamily="49" charset="0"/>
              </a:rPr>
              <a:t>ctx</a:t>
            </a:r>
            <a:r>
              <a:rPr lang="en-US" altLang="zh-CN" sz="1600" b="0" dirty="0">
                <a:solidFill>
                  <a:srgbClr val="000000"/>
                </a:solidFill>
                <a:effectLst/>
                <a:latin typeface="Consolas" panose="020B0609020204030204" pitchFamily="49" charset="0"/>
              </a:rPr>
              <a:t>)) {</a:t>
            </a:r>
          </a:p>
          <a:p>
            <a:r>
              <a:rPr lang="en-US" altLang="zh-CN" sz="1600" b="0" dirty="0">
                <a:solidFill>
                  <a:srgbClr val="000000"/>
                </a:solidFill>
                <a:effectLst/>
                <a:latin typeface="Consolas" panose="020B0609020204030204" pitchFamily="49" charset="0"/>
              </a:rPr>
              <a:t>        u64 </a:t>
            </a:r>
            <a:r>
              <a:rPr lang="en-US" altLang="zh-CN" sz="1600" b="0" dirty="0" err="1">
                <a:solidFill>
                  <a:srgbClr val="001080"/>
                </a:solidFill>
                <a:effectLst/>
                <a:latin typeface="Consolas" panose="020B0609020204030204" pitchFamily="49" charset="0"/>
              </a:rPr>
              <a:t>initval</a:t>
            </a:r>
            <a:r>
              <a:rPr lang="en-US" altLang="zh-CN" sz="1600" b="0" dirty="0">
                <a:solidFill>
                  <a:srgbClr val="000000"/>
                </a:solidFill>
                <a:effectLst/>
                <a:latin typeface="Consolas" panose="020B0609020204030204" pitchFamily="49" charset="0"/>
              </a:rPr>
              <a:t> = </a:t>
            </a:r>
            <a:r>
              <a:rPr lang="en-US" altLang="zh-CN" sz="1600" b="0" dirty="0">
                <a:solidFill>
                  <a:srgbClr val="098658"/>
                </a:solidFill>
                <a:effectLst/>
                <a:latin typeface="Consolas" panose="020B0609020204030204" pitchFamily="49" charset="0"/>
              </a:rPr>
              <a:t>1</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valp</a:t>
            </a:r>
            <a:r>
              <a:rPr lang="en-US" altLang="zh-CN" sz="1600" b="0" dirty="0">
                <a:solidFill>
                  <a:srgbClr val="000000"/>
                </a:solidFill>
                <a:effectLst/>
                <a:latin typeface="Consolas" panose="020B0609020204030204" pitchFamily="49" charset="0"/>
              </a:rPr>
              <a:t> = </a:t>
            </a:r>
            <a:r>
              <a:rPr lang="en-US" altLang="zh-CN" sz="1600" b="0" dirty="0" err="1">
                <a:solidFill>
                  <a:srgbClr val="001080"/>
                </a:solidFill>
                <a:effectLst/>
                <a:latin typeface="Consolas" panose="020B0609020204030204" pitchFamily="49" charset="0"/>
              </a:rPr>
              <a:t>tick_user</a:t>
            </a:r>
            <a:r>
              <a:rPr lang="en-US" altLang="zh-CN" sz="1600" b="0" dirty="0" err="1">
                <a:solidFill>
                  <a:srgbClr val="000000"/>
                </a:solidFill>
                <a:effectLst/>
                <a:latin typeface="Consolas" panose="020B0609020204030204" pitchFamily="49" charset="0"/>
              </a:rPr>
              <a:t>.</a:t>
            </a:r>
            <a:r>
              <a:rPr lang="en-US" altLang="zh-CN" sz="1600" b="0" dirty="0" err="1">
                <a:solidFill>
                  <a:srgbClr val="795E26"/>
                </a:solidFill>
                <a:effectLst/>
                <a:latin typeface="Consolas" panose="020B0609020204030204" pitchFamily="49" charset="0"/>
              </a:rPr>
              <a:t>lookup</a:t>
            </a:r>
            <a:r>
              <a:rPr lang="en-US" altLang="zh-CN" sz="1600" b="0" dirty="0">
                <a:solidFill>
                  <a:srgbClr val="000000"/>
                </a:solidFill>
                <a:effectLst/>
                <a:latin typeface="Consolas" panose="020B0609020204030204" pitchFamily="49" charset="0"/>
              </a:rPr>
              <a:t>(&amp;key);</a:t>
            </a:r>
          </a:p>
          <a:p>
            <a:r>
              <a:rPr lang="en-US" altLang="zh-CN" sz="1600" b="0" dirty="0">
                <a:solidFill>
                  <a:srgbClr val="000000"/>
                </a:solidFill>
                <a:effectLst/>
                <a:latin typeface="Consolas" panose="020B0609020204030204" pitchFamily="49" charset="0"/>
              </a:rPr>
              <a:t>        </a:t>
            </a:r>
            <a:r>
              <a:rPr lang="en-US" altLang="zh-CN" sz="1600" b="0" dirty="0">
                <a:solidFill>
                  <a:srgbClr val="AF00DB"/>
                </a:solidFill>
                <a:effectLst/>
                <a:latin typeface="Consolas" panose="020B0609020204030204" pitchFamily="49" charset="0"/>
              </a:rPr>
              <a:t>if</a:t>
            </a:r>
            <a:r>
              <a:rPr lang="en-US" altLang="zh-CN" sz="1600" b="0" dirty="0">
                <a:solidFill>
                  <a:srgbClr val="000000"/>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valp</a:t>
            </a:r>
            <a:r>
              <a:rPr lang="en-US" altLang="zh-CN" sz="1600" b="0" dirty="0">
                <a:solidFill>
                  <a:srgbClr val="000000"/>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valp</a:t>
            </a:r>
            <a:r>
              <a:rPr lang="en-US" altLang="zh-CN" sz="1600" b="0" dirty="0">
                <a:solidFill>
                  <a:srgbClr val="000000"/>
                </a:solidFill>
                <a:effectLst/>
                <a:latin typeface="Consolas" panose="020B0609020204030204" pitchFamily="49" charset="0"/>
              </a:rPr>
              <a:t> += </a:t>
            </a:r>
            <a:r>
              <a:rPr lang="en-US" altLang="zh-CN" sz="1600" b="0" dirty="0">
                <a:solidFill>
                  <a:srgbClr val="098658"/>
                </a:solidFill>
                <a:effectLst/>
                <a:latin typeface="Consolas" panose="020B0609020204030204" pitchFamily="49" charset="0"/>
              </a:rPr>
              <a:t>1</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r>
              <a:rPr lang="en-US" altLang="zh-CN" sz="1600" b="0" dirty="0">
                <a:solidFill>
                  <a:srgbClr val="AF00DB"/>
                </a:solidFill>
                <a:effectLst/>
                <a:latin typeface="Consolas" panose="020B0609020204030204" pitchFamily="49" charset="0"/>
              </a:rPr>
              <a:t>else</a:t>
            </a:r>
            <a:r>
              <a:rPr lang="en-US" altLang="zh-CN" sz="1600" b="0" dirty="0">
                <a:solidFill>
                  <a:srgbClr val="000000"/>
                </a:solidFill>
                <a:effectLst/>
                <a:latin typeface="Consolas" panose="020B0609020204030204" pitchFamily="49" charset="0"/>
              </a:rPr>
              <a:t> </a:t>
            </a:r>
            <a:r>
              <a:rPr lang="en-US" altLang="zh-CN" sz="1600" b="0" dirty="0" err="1">
                <a:solidFill>
                  <a:srgbClr val="001080"/>
                </a:solidFill>
                <a:effectLst/>
                <a:latin typeface="Consolas" panose="020B0609020204030204" pitchFamily="49" charset="0"/>
              </a:rPr>
              <a:t>tick_user</a:t>
            </a:r>
            <a:r>
              <a:rPr lang="en-US" altLang="zh-CN" sz="1600" b="0" dirty="0" err="1">
                <a:solidFill>
                  <a:srgbClr val="000000"/>
                </a:solidFill>
                <a:effectLst/>
                <a:latin typeface="Consolas" panose="020B0609020204030204" pitchFamily="49" charset="0"/>
              </a:rPr>
              <a:t>.</a:t>
            </a:r>
            <a:r>
              <a:rPr lang="en-US" altLang="zh-CN" sz="1600" b="0" dirty="0" err="1">
                <a:solidFill>
                  <a:srgbClr val="795E26"/>
                </a:solidFill>
                <a:effectLst/>
                <a:latin typeface="Consolas" panose="020B0609020204030204" pitchFamily="49" charset="0"/>
              </a:rPr>
              <a:t>update</a:t>
            </a:r>
            <a:r>
              <a:rPr lang="en-US" altLang="zh-CN" sz="1600" b="0" dirty="0">
                <a:solidFill>
                  <a:srgbClr val="000000"/>
                </a:solidFill>
                <a:effectLst/>
                <a:latin typeface="Consolas" panose="020B0609020204030204" pitchFamily="49" charset="0"/>
              </a:rPr>
              <a:t>(&amp;key, &amp;</a:t>
            </a:r>
            <a:r>
              <a:rPr lang="en-US" altLang="zh-CN" sz="1600" b="0" dirty="0" err="1">
                <a:solidFill>
                  <a:srgbClr val="001080"/>
                </a:solidFill>
                <a:effectLst/>
                <a:latin typeface="Consolas" panose="020B0609020204030204" pitchFamily="49" charset="0"/>
              </a:rPr>
              <a:t>initval</a:t>
            </a:r>
            <a:r>
              <a:rPr lang="en-US" altLang="zh-CN" sz="1600" b="0" dirty="0">
                <a:solidFill>
                  <a:srgbClr val="000000"/>
                </a:solidFill>
                <a:effectLst/>
                <a:latin typeface="Consolas" panose="020B0609020204030204" pitchFamily="49" charset="0"/>
              </a:rPr>
              <a:t>);</a:t>
            </a:r>
          </a:p>
          <a:p>
            <a:r>
              <a:rPr lang="en-US" altLang="zh-CN" sz="1600" b="0" dirty="0">
                <a:solidFill>
                  <a:srgbClr val="000000"/>
                </a:solidFill>
                <a:effectLst/>
                <a:latin typeface="Consolas" panose="020B0609020204030204" pitchFamily="49" charset="0"/>
              </a:rPr>
              <a:t>    }</a:t>
            </a:r>
          </a:p>
          <a:p>
            <a:r>
              <a:rPr lang="en-US" altLang="zh-CN" sz="1600" b="0" dirty="0">
                <a:solidFill>
                  <a:srgbClr val="000000"/>
                </a:solidFill>
                <a:effectLst/>
                <a:latin typeface="Consolas" panose="020B0609020204030204" pitchFamily="49" charset="0"/>
              </a:rPr>
              <a:t>}</a:t>
            </a:r>
          </a:p>
        </p:txBody>
      </p:sp>
      <p:sp>
        <p:nvSpPr>
          <p:cNvPr id="12" name="文本框 11">
            <a:extLst>
              <a:ext uri="{FF2B5EF4-FFF2-40B4-BE49-F238E27FC236}">
                <a16:creationId xmlns:a16="http://schemas.microsoft.com/office/drawing/2014/main" id="{6196BE66-AA70-B31F-6AC1-9F5F581E1A98}"/>
              </a:ext>
            </a:extLst>
          </p:cNvPr>
          <p:cNvSpPr txBox="1"/>
          <p:nvPr/>
        </p:nvSpPr>
        <p:spPr>
          <a:xfrm>
            <a:off x="1398959" y="4549842"/>
            <a:ext cx="8445910" cy="369332"/>
          </a:xfrm>
          <a:prstGeom prst="rect">
            <a:avLst/>
          </a:prstGeom>
          <a:noFill/>
        </p:spPr>
        <p:txBody>
          <a:bodyPr wrap="square" rtlCol="0">
            <a:spAutoFit/>
          </a:bodyPr>
          <a:lstStyle/>
          <a:p>
            <a:r>
              <a:rPr lang="en-US" altLang="zh-CN" dirty="0" err="1"/>
              <a:t>user_mode</a:t>
            </a:r>
            <a:r>
              <a:rPr lang="zh-CN" altLang="en-US" dirty="0"/>
              <a:t>是一个函数，它通过检查寄存器组</a:t>
            </a:r>
            <a:r>
              <a:rPr lang="en-US" altLang="zh-CN" dirty="0"/>
              <a:t>(</a:t>
            </a:r>
            <a:r>
              <a:rPr lang="en-US" altLang="zh-CN" dirty="0" err="1"/>
              <a:t>ctx</a:t>
            </a:r>
            <a:r>
              <a:rPr lang="en-US" altLang="zh-CN" dirty="0"/>
              <a:t>)</a:t>
            </a:r>
            <a:r>
              <a:rPr lang="zh-CN" altLang="en-US" dirty="0"/>
              <a:t>的值来得到</a:t>
            </a:r>
            <a:r>
              <a:rPr lang="en-US" altLang="zh-CN" dirty="0"/>
              <a:t>CPU</a:t>
            </a:r>
            <a:r>
              <a:rPr lang="zh-CN" altLang="en-US" dirty="0"/>
              <a:t>当前的状态。</a:t>
            </a:r>
          </a:p>
        </p:txBody>
      </p:sp>
      <p:pic>
        <p:nvPicPr>
          <p:cNvPr id="17" name="图片 16">
            <a:extLst>
              <a:ext uri="{FF2B5EF4-FFF2-40B4-BE49-F238E27FC236}">
                <a16:creationId xmlns:a16="http://schemas.microsoft.com/office/drawing/2014/main" id="{CDACBBCC-6741-98C1-1C2C-A76FDCF47C70}"/>
              </a:ext>
            </a:extLst>
          </p:cNvPr>
          <p:cNvPicPr>
            <a:picLocks noChangeAspect="1"/>
          </p:cNvPicPr>
          <p:nvPr/>
        </p:nvPicPr>
        <p:blipFill>
          <a:blip r:embed="rId7"/>
          <a:stretch>
            <a:fillRect/>
          </a:stretch>
        </p:blipFill>
        <p:spPr>
          <a:xfrm>
            <a:off x="769694" y="4951916"/>
            <a:ext cx="7742591" cy="1783235"/>
          </a:xfrm>
          <a:prstGeom prst="rect">
            <a:avLst/>
          </a:prstGeom>
        </p:spPr>
      </p:pic>
      <p:pic>
        <p:nvPicPr>
          <p:cNvPr id="25" name="图片 24">
            <a:extLst>
              <a:ext uri="{FF2B5EF4-FFF2-40B4-BE49-F238E27FC236}">
                <a16:creationId xmlns:a16="http://schemas.microsoft.com/office/drawing/2014/main" id="{E3A25D24-53F8-853B-A549-CCA274C8A071}"/>
              </a:ext>
            </a:extLst>
          </p:cNvPr>
          <p:cNvPicPr>
            <a:picLocks noChangeAspect="1"/>
          </p:cNvPicPr>
          <p:nvPr/>
        </p:nvPicPr>
        <p:blipFill>
          <a:blip r:embed="rId8"/>
          <a:stretch>
            <a:fillRect/>
          </a:stretch>
        </p:blipFill>
        <p:spPr>
          <a:xfrm>
            <a:off x="8659770" y="4951916"/>
            <a:ext cx="3456026" cy="1584885"/>
          </a:xfrm>
          <a:prstGeom prst="rect">
            <a:avLst/>
          </a:prstGeom>
        </p:spPr>
      </p:pic>
    </p:spTree>
    <p:extLst>
      <p:ext uri="{BB962C8B-B14F-4D97-AF65-F5344CB8AC3E}">
        <p14:creationId xmlns:p14="http://schemas.microsoft.com/office/powerpoint/2010/main" val="3648604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4329190"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35 Thin" pitchFamily="18" charset="-122"/>
              </a:rPr>
              <a:t>开发过程中遇到的问题</a:t>
            </a:r>
            <a:endPar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endParaRPr>
          </a:p>
        </p:txBody>
      </p:sp>
      <p:sp>
        <p:nvSpPr>
          <p:cNvPr id="3" name="文本框 2">
            <a:extLst>
              <a:ext uri="{FF2B5EF4-FFF2-40B4-BE49-F238E27FC236}">
                <a16:creationId xmlns:a16="http://schemas.microsoft.com/office/drawing/2014/main" id="{BBCB9C2E-E639-407A-960A-EA15CFBC3C0C}"/>
              </a:ext>
            </a:extLst>
          </p:cNvPr>
          <p:cNvSpPr txBox="1"/>
          <p:nvPr/>
        </p:nvSpPr>
        <p:spPr>
          <a:xfrm>
            <a:off x="501445" y="953729"/>
            <a:ext cx="6695768" cy="677108"/>
          </a:xfrm>
          <a:prstGeom prst="rect">
            <a:avLst/>
          </a:prstGeom>
          <a:noFill/>
        </p:spPr>
        <p:txBody>
          <a:bodyPr wrap="square" rtlCol="0">
            <a:spAutoFit/>
          </a:bodyPr>
          <a:lstStyle/>
          <a:p>
            <a:r>
              <a:rPr lang="en-US" altLang="zh-CN" sz="2000" b="1" dirty="0"/>
              <a:t>4. IDLE</a:t>
            </a:r>
            <a:r>
              <a:rPr lang="zh-CN" altLang="en-US" sz="2000" b="1" dirty="0"/>
              <a:t>时间的计算</a:t>
            </a:r>
          </a:p>
          <a:p>
            <a:endParaRPr lang="zh-CN" altLang="en-US" dirty="0"/>
          </a:p>
        </p:txBody>
      </p:sp>
      <p:sp>
        <p:nvSpPr>
          <p:cNvPr id="2" name="文本框 1">
            <a:extLst>
              <a:ext uri="{FF2B5EF4-FFF2-40B4-BE49-F238E27FC236}">
                <a16:creationId xmlns:a16="http://schemas.microsoft.com/office/drawing/2014/main" id="{C546A0E4-7A43-7CD3-69BF-65554DD3CA36}"/>
              </a:ext>
            </a:extLst>
          </p:cNvPr>
          <p:cNvSpPr txBox="1"/>
          <p:nvPr/>
        </p:nvSpPr>
        <p:spPr>
          <a:xfrm>
            <a:off x="806245" y="1445342"/>
            <a:ext cx="9222658" cy="2585323"/>
          </a:xfrm>
          <a:prstGeom prst="rect">
            <a:avLst/>
          </a:prstGeom>
          <a:noFill/>
        </p:spPr>
        <p:txBody>
          <a:bodyPr wrap="square" rtlCol="0">
            <a:spAutoFit/>
          </a:bodyPr>
          <a:lstStyle/>
          <a:p>
            <a:r>
              <a:rPr lang="zh-CN" altLang="en-US" dirty="0"/>
              <a:t>状态</a:t>
            </a:r>
            <a:r>
              <a:rPr lang="en-US" altLang="zh-CN" dirty="0"/>
              <a:t>(state)</a:t>
            </a:r>
            <a:r>
              <a:rPr lang="zh-CN" altLang="en-US" dirty="0"/>
              <a:t>为</a:t>
            </a:r>
            <a:r>
              <a:rPr lang="en-US" altLang="zh-CN" dirty="0"/>
              <a:t>TASK_IDLE</a:t>
            </a:r>
            <a:r>
              <a:rPr lang="zh-CN" altLang="en-US" dirty="0"/>
              <a:t>的进程？</a:t>
            </a:r>
            <a:endParaRPr lang="en-US" altLang="zh-CN" dirty="0"/>
          </a:p>
          <a:p>
            <a:pPr marL="285750" indent="-285750">
              <a:buFont typeface="Arial" panose="020B0604020202020204" pitchFamily="34" charset="0"/>
              <a:buChar char="•"/>
            </a:pPr>
            <a:r>
              <a:rPr lang="zh-CN" altLang="en-US" dirty="0"/>
              <a:t>很多系统进程状态也是</a:t>
            </a:r>
            <a:r>
              <a:rPr lang="en-US" altLang="zh-CN" dirty="0"/>
              <a:t>TASK_IDLE</a:t>
            </a:r>
            <a:r>
              <a:rPr lang="zh-CN" altLang="en-US" dirty="0"/>
              <a:t>，会产生混淆。</a:t>
            </a:r>
            <a:endParaRPr lang="en-US" altLang="zh-CN" dirty="0"/>
          </a:p>
          <a:p>
            <a:pPr marL="285750" indent="-285750">
              <a:buFont typeface="Arial" panose="020B0604020202020204" pitchFamily="34" charset="0"/>
              <a:buChar char="•"/>
            </a:pPr>
            <a:r>
              <a:rPr lang="zh-CN" altLang="en-US" dirty="0"/>
              <a:t>并不是真正表征</a:t>
            </a:r>
            <a:r>
              <a:rPr lang="en-US" altLang="zh-CN" dirty="0"/>
              <a:t>IDLE</a:t>
            </a:r>
            <a:r>
              <a:rPr lang="zh-CN" altLang="en-US" dirty="0"/>
              <a:t>进程的字段</a:t>
            </a:r>
            <a:endParaRPr lang="en-US" altLang="zh-CN" dirty="0"/>
          </a:p>
          <a:p>
            <a:pPr marL="285750" indent="-285750">
              <a:buFont typeface="Arial" panose="020B0604020202020204" pitchFamily="34" charset="0"/>
              <a:buChar char="•"/>
            </a:pPr>
            <a:endParaRPr lang="en-US" altLang="zh-CN" dirty="0"/>
          </a:p>
          <a:p>
            <a:r>
              <a:rPr lang="zh-CN" altLang="en-US" dirty="0"/>
              <a:t>监控</a:t>
            </a:r>
            <a:r>
              <a:rPr lang="en-US" altLang="zh-CN" dirty="0"/>
              <a:t>IDLE-0</a:t>
            </a:r>
            <a:r>
              <a:rPr lang="zh-CN" altLang="en-US" dirty="0"/>
              <a:t>进程的运行？</a:t>
            </a:r>
            <a:endParaRPr lang="en-US" altLang="zh-CN" dirty="0"/>
          </a:p>
          <a:p>
            <a:pPr marL="285750" indent="-285750">
              <a:buFont typeface="Arial" panose="020B0604020202020204" pitchFamily="34" charset="0"/>
              <a:buChar char="•"/>
            </a:pPr>
            <a:r>
              <a:rPr lang="en-US" altLang="zh-CN" dirty="0"/>
              <a:t>IDLE-0</a:t>
            </a:r>
            <a:r>
              <a:rPr lang="zh-CN" altLang="en-US" dirty="0"/>
              <a:t>进程可能会在多个</a:t>
            </a:r>
            <a:r>
              <a:rPr lang="en-US" altLang="zh-CN" dirty="0"/>
              <a:t>CPU</a:t>
            </a:r>
            <a:r>
              <a:rPr lang="zh-CN" altLang="en-US" dirty="0"/>
              <a:t>上同时运行，这不符合我们对于进程的一般认知，记录的代码较难写</a:t>
            </a:r>
            <a:endParaRPr lang="en-US" altLang="zh-CN" dirty="0"/>
          </a:p>
          <a:p>
            <a:pPr marL="285750" indent="-285750">
              <a:buFont typeface="Arial" panose="020B0604020202020204" pitchFamily="34" charset="0"/>
              <a:buChar char="•"/>
            </a:pPr>
            <a:r>
              <a:rPr lang="en-US" altLang="zh-CN" dirty="0"/>
              <a:t>IDLE-0</a:t>
            </a:r>
            <a:r>
              <a:rPr lang="zh-CN" altLang="en-US" dirty="0"/>
              <a:t>进程中可能有一些处于运行状态的代码，在这些代码运行时</a:t>
            </a:r>
            <a:r>
              <a:rPr lang="en-US" altLang="zh-CN" dirty="0"/>
              <a:t>CPU</a:t>
            </a:r>
            <a:r>
              <a:rPr lang="zh-CN" altLang="en-US" dirty="0"/>
              <a:t>并不属于真正的低功耗状态</a:t>
            </a:r>
            <a:endParaRPr lang="en-US" altLang="zh-CN" dirty="0"/>
          </a:p>
        </p:txBody>
      </p:sp>
      <p:sp>
        <p:nvSpPr>
          <p:cNvPr id="4" name="文本框 3">
            <a:extLst>
              <a:ext uri="{FF2B5EF4-FFF2-40B4-BE49-F238E27FC236}">
                <a16:creationId xmlns:a16="http://schemas.microsoft.com/office/drawing/2014/main" id="{2D3CA6D5-118A-BBA6-A651-65BC15A5451A}"/>
              </a:ext>
            </a:extLst>
          </p:cNvPr>
          <p:cNvSpPr txBox="1"/>
          <p:nvPr/>
        </p:nvSpPr>
        <p:spPr>
          <a:xfrm>
            <a:off x="806245" y="4218039"/>
            <a:ext cx="8315502" cy="923330"/>
          </a:xfrm>
          <a:prstGeom prst="rect">
            <a:avLst/>
          </a:prstGeom>
          <a:noFill/>
        </p:spPr>
        <p:txBody>
          <a:bodyPr wrap="square" rtlCol="0">
            <a:spAutoFit/>
          </a:bodyPr>
          <a:lstStyle/>
          <a:p>
            <a:r>
              <a:rPr lang="en-US" altLang="zh-CN" b="1" dirty="0" err="1"/>
              <a:t>tracepoint:power_cpu_idle</a:t>
            </a:r>
            <a:r>
              <a:rPr lang="en-US" altLang="zh-CN" b="1" dirty="0"/>
              <a:t> </a:t>
            </a:r>
            <a:r>
              <a:rPr lang="zh-CN" altLang="en-US" b="1" dirty="0"/>
              <a:t>表征了</a:t>
            </a:r>
            <a:r>
              <a:rPr lang="en-US" altLang="zh-CN" b="1" dirty="0"/>
              <a:t>CPU</a:t>
            </a:r>
            <a:r>
              <a:rPr lang="zh-CN" altLang="en-US" b="1" dirty="0"/>
              <a:t>进入</a:t>
            </a:r>
            <a:r>
              <a:rPr lang="en-US" altLang="zh-CN" b="1" dirty="0"/>
              <a:t>IDLE</a:t>
            </a:r>
            <a:r>
              <a:rPr lang="zh-CN" altLang="en-US" b="1" dirty="0"/>
              <a:t>的状态，比较准确</a:t>
            </a:r>
            <a:endParaRPr lang="en-US" altLang="zh-CN" b="1" dirty="0"/>
          </a:p>
          <a:p>
            <a:endParaRPr lang="en-US" altLang="zh-CN" b="1" dirty="0"/>
          </a:p>
          <a:p>
            <a:r>
              <a:rPr lang="zh-CN" altLang="en-US" b="1" dirty="0"/>
              <a:t>参数中包括了</a:t>
            </a:r>
            <a:r>
              <a:rPr lang="en-US" altLang="zh-CN" b="1" dirty="0"/>
              <a:t>CPU</a:t>
            </a:r>
            <a:r>
              <a:rPr lang="zh-CN" altLang="en-US" b="1" dirty="0"/>
              <a:t>的信息，便于区分</a:t>
            </a:r>
            <a:endParaRPr lang="en-US" altLang="zh-CN" b="1" dirty="0"/>
          </a:p>
        </p:txBody>
      </p:sp>
      <p:pic>
        <p:nvPicPr>
          <p:cNvPr id="10" name="图片 9">
            <a:extLst>
              <a:ext uri="{FF2B5EF4-FFF2-40B4-BE49-F238E27FC236}">
                <a16:creationId xmlns:a16="http://schemas.microsoft.com/office/drawing/2014/main" id="{E5A11A6D-67CF-F9A9-B042-D2B73C80BD58}"/>
              </a:ext>
            </a:extLst>
          </p:cNvPr>
          <p:cNvPicPr>
            <a:picLocks noChangeAspect="1"/>
          </p:cNvPicPr>
          <p:nvPr/>
        </p:nvPicPr>
        <p:blipFill>
          <a:blip r:embed="rId7"/>
          <a:stretch>
            <a:fillRect/>
          </a:stretch>
        </p:blipFill>
        <p:spPr>
          <a:xfrm>
            <a:off x="1339708" y="5328743"/>
            <a:ext cx="2126164" cy="1120237"/>
          </a:xfrm>
          <a:prstGeom prst="rect">
            <a:avLst/>
          </a:prstGeom>
        </p:spPr>
      </p:pic>
    </p:spTree>
    <p:extLst>
      <p:ext uri="{BB962C8B-B14F-4D97-AF65-F5344CB8AC3E}">
        <p14:creationId xmlns:p14="http://schemas.microsoft.com/office/powerpoint/2010/main" val="31752822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36550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课题进展与成果展示</a:t>
            </a:r>
          </a:p>
        </p:txBody>
      </p:sp>
      <p:sp>
        <p:nvSpPr>
          <p:cNvPr id="4" name="文本框 3">
            <a:extLst>
              <a:ext uri="{FF2B5EF4-FFF2-40B4-BE49-F238E27FC236}">
                <a16:creationId xmlns:a16="http://schemas.microsoft.com/office/drawing/2014/main" id="{F35894DB-8A0D-6F21-2D91-28280734D6B0}"/>
              </a:ext>
            </a:extLst>
          </p:cNvPr>
          <p:cNvSpPr txBox="1"/>
          <p:nvPr/>
        </p:nvSpPr>
        <p:spPr>
          <a:xfrm>
            <a:off x="483476" y="797665"/>
            <a:ext cx="9364717" cy="400110"/>
          </a:xfrm>
          <a:prstGeom prst="rect">
            <a:avLst/>
          </a:prstGeom>
          <a:noFill/>
        </p:spPr>
        <p:txBody>
          <a:bodyPr wrap="square" rtlCol="0">
            <a:spAutoFit/>
          </a:bodyPr>
          <a:lstStyle/>
          <a:p>
            <a:r>
              <a:rPr lang="zh-CN" altLang="en-US" sz="2000" b="1" dirty="0">
                <a:latin typeface="微软雅黑" panose="020B0503020204020204" pitchFamily="34" charset="-122"/>
                <a:ea typeface="微软雅黑" panose="020B0503020204020204" pitchFamily="34" charset="-122"/>
              </a:rPr>
              <a:t>性能和准确度分析</a:t>
            </a:r>
            <a:endParaRPr lang="en-US" altLang="zh-CN" sz="20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E34578C1-1376-5609-854F-07F7E7E73BB3}"/>
              </a:ext>
            </a:extLst>
          </p:cNvPr>
          <p:cNvSpPr txBox="1"/>
          <p:nvPr/>
        </p:nvSpPr>
        <p:spPr>
          <a:xfrm>
            <a:off x="890030" y="2792820"/>
            <a:ext cx="9373803" cy="4093428"/>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准确度分析：</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测试程序在不同负载环境下得到的指标结果，并将其与传统工具对比：</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负载列表如下：</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静态：不存在活动任务</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密集型：</a:t>
            </a:r>
            <a:r>
              <a:rPr lang="en-US" altLang="zh-CN" sz="2000" dirty="0">
                <a:latin typeface="Consolas" panose="020B0609020204030204" pitchFamily="49" charset="0"/>
                <a:ea typeface="微软雅黑" panose="020B0503020204020204" pitchFamily="34" charset="-122"/>
              </a:rPr>
              <a:t>stress –</a:t>
            </a:r>
            <a:r>
              <a:rPr lang="en-US" altLang="zh-CN" sz="2000" dirty="0" err="1">
                <a:latin typeface="Consolas" panose="020B0609020204030204" pitchFamily="49" charset="0"/>
                <a:ea typeface="微软雅黑" panose="020B0503020204020204" pitchFamily="34" charset="-122"/>
              </a:rPr>
              <a:t>cpu</a:t>
            </a:r>
            <a:r>
              <a:rPr lang="en-US" altLang="zh-CN" sz="2000" dirty="0">
                <a:latin typeface="Consolas" panose="020B0609020204030204" pitchFamily="49" charset="0"/>
                <a:ea typeface="微软雅黑" panose="020B0503020204020204" pitchFamily="34" charset="-122"/>
              </a:rPr>
              <a:t> 1</a:t>
            </a:r>
          </a:p>
          <a:p>
            <a:pPr marL="342900" indent="-342900">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 IO  </a:t>
            </a:r>
            <a:r>
              <a:rPr lang="zh-CN" altLang="en-US" sz="2000" dirty="0">
                <a:latin typeface="微软雅黑" panose="020B0503020204020204" pitchFamily="34" charset="-122"/>
                <a:ea typeface="微软雅黑" panose="020B0503020204020204" pitchFamily="34" charset="-122"/>
              </a:rPr>
              <a:t>密集型：</a:t>
            </a:r>
            <a:r>
              <a:rPr lang="en-US" altLang="zh-CN" sz="2000" dirty="0">
                <a:latin typeface="微软雅黑" panose="020B0503020204020204" pitchFamily="34" charset="-122"/>
                <a:ea typeface="微软雅黑" panose="020B0503020204020204" pitchFamily="34" charset="-122"/>
              </a:rPr>
              <a:t>dd if=/dev/</a:t>
            </a:r>
            <a:r>
              <a:rPr lang="en-US" altLang="zh-CN" sz="2000" dirty="0" err="1">
                <a:latin typeface="微软雅黑" panose="020B0503020204020204" pitchFamily="34" charset="-122"/>
                <a:ea typeface="微软雅黑" panose="020B0503020204020204" pitchFamily="34" charset="-122"/>
              </a:rPr>
              <a:t>sda</a:t>
            </a:r>
            <a:r>
              <a:rPr lang="en-US" altLang="zh-CN" sz="2000" dirty="0">
                <a:latin typeface="微软雅黑" panose="020B0503020204020204" pitchFamily="34" charset="-122"/>
                <a:ea typeface="微软雅黑" panose="020B0503020204020204" pitchFamily="34" charset="-122"/>
              </a:rPr>
              <a:t> of=/dev/null, dd if=/dev/</a:t>
            </a:r>
            <a:r>
              <a:rPr lang="en-US" altLang="zh-CN" sz="2000" dirty="0" err="1">
                <a:latin typeface="微软雅黑" panose="020B0503020204020204" pitchFamily="34" charset="-122"/>
                <a:ea typeface="微软雅黑" panose="020B0503020204020204" pitchFamily="34" charset="-122"/>
              </a:rPr>
              <a:t>sdb</a:t>
            </a:r>
            <a:r>
              <a:rPr lang="en-US" altLang="zh-CN" sz="2000" dirty="0">
                <a:latin typeface="微软雅黑" panose="020B0503020204020204" pitchFamily="34" charset="-122"/>
                <a:ea typeface="微软雅黑" panose="020B0503020204020204" pitchFamily="34" charset="-122"/>
              </a:rPr>
              <a:t> of=/dev/null</a:t>
            </a: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综合过程：</a:t>
            </a:r>
            <a:r>
              <a:rPr lang="en-US" altLang="zh-CN" sz="2000" dirty="0">
                <a:latin typeface="微软雅黑" panose="020B0503020204020204" pitchFamily="34" charset="-122"/>
                <a:ea typeface="微软雅黑" panose="020B0503020204020204" pitchFamily="34" charset="-122"/>
              </a:rPr>
              <a:t>apt update, </a:t>
            </a:r>
            <a:r>
              <a:rPr lang="en-US" altLang="zh-CN" sz="2000" dirty="0" err="1">
                <a:latin typeface="微软雅黑" panose="020B0503020204020204" pitchFamily="34" charset="-122"/>
                <a:ea typeface="微软雅黑" panose="020B0503020204020204" pitchFamily="34" charset="-122"/>
              </a:rPr>
              <a:t>wget</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结果：</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在静态和</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密集型下，</a:t>
            </a:r>
            <a:r>
              <a:rPr lang="en-US" altLang="zh-CN" sz="2000" dirty="0" err="1">
                <a:latin typeface="微软雅黑" panose="020B0503020204020204" pitchFamily="34" charset="-122"/>
                <a:ea typeface="微软雅黑" panose="020B0503020204020204" pitchFamily="34" charset="-122"/>
              </a:rPr>
              <a:t>usr</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sys</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irq</a:t>
            </a:r>
            <a:r>
              <a:rPr lang="zh-CN" altLang="en-US" sz="2000" dirty="0">
                <a:latin typeface="微软雅黑" panose="020B0503020204020204" pitchFamily="34" charset="-122"/>
                <a:ea typeface="微软雅黑" panose="020B0503020204020204" pitchFamily="34" charset="-122"/>
              </a:rPr>
              <a:t>等数据相差不大</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但在混合负载下，</a:t>
            </a:r>
            <a:r>
              <a:rPr lang="en-US" altLang="zh-CN" sz="2000" dirty="0" err="1">
                <a:latin typeface="微软雅黑" panose="020B0503020204020204" pitchFamily="34" charset="-122"/>
                <a:ea typeface="微软雅黑" panose="020B0503020204020204" pitchFamily="34" charset="-122"/>
              </a:rPr>
              <a:t>softirq</a:t>
            </a:r>
            <a:r>
              <a:rPr lang="zh-CN" altLang="en-US" sz="2000" dirty="0">
                <a:latin typeface="微软雅黑" panose="020B0503020204020204" pitchFamily="34" charset="-122"/>
                <a:ea typeface="微软雅黑" panose="020B0503020204020204" pitchFamily="34" charset="-122"/>
              </a:rPr>
              <a:t>时间和</a:t>
            </a:r>
            <a:r>
              <a:rPr lang="en-US" altLang="zh-CN" sz="2000" dirty="0" err="1">
                <a:latin typeface="微软雅黑" panose="020B0503020204020204" pitchFamily="34" charset="-122"/>
                <a:ea typeface="微软雅黑" panose="020B0503020204020204" pitchFamily="34" charset="-122"/>
              </a:rPr>
              <a:t>usr</a:t>
            </a:r>
            <a:r>
              <a:rPr lang="zh-CN" altLang="en-US" sz="2000" dirty="0">
                <a:latin typeface="微软雅黑" panose="020B0503020204020204" pitchFamily="34" charset="-122"/>
                <a:ea typeface="微软雅黑" panose="020B0503020204020204" pitchFamily="34" charset="-122"/>
              </a:rPr>
              <a:t>时间出现较大偏差，可能与计算方式有关，需要后期改进</a:t>
            </a:r>
            <a:endParaRPr lang="en-US" altLang="zh-CN" sz="20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77CDA457-C3C0-4B02-5740-AC2AEA4D2FB2}"/>
              </a:ext>
            </a:extLst>
          </p:cNvPr>
          <p:cNvSpPr txBox="1"/>
          <p:nvPr/>
        </p:nvSpPr>
        <p:spPr>
          <a:xfrm>
            <a:off x="5176344" y="1292656"/>
            <a:ext cx="4844036" cy="1015663"/>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BPF</a:t>
            </a:r>
            <a:r>
              <a:rPr lang="zh-CN" altLang="en-US" sz="2000" dirty="0">
                <a:latin typeface="微软雅黑" panose="020B0503020204020204" pitchFamily="34" charset="-122"/>
                <a:ea typeface="微软雅黑" panose="020B0503020204020204" pitchFamily="34" charset="-122"/>
              </a:rPr>
              <a:t>程序性能：</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共</a:t>
            </a:r>
            <a:r>
              <a:rPr lang="en-US" altLang="zh-CN" sz="2000" dirty="0">
                <a:latin typeface="微软雅黑" panose="020B0503020204020204" pitchFamily="34" charset="-122"/>
                <a:ea typeface="微软雅黑" panose="020B0503020204020204" pitchFamily="34" charset="-122"/>
              </a:rPr>
              <a:t>11</a:t>
            </a:r>
            <a:r>
              <a:rPr lang="zh-CN" altLang="en-US" sz="2000" dirty="0">
                <a:latin typeface="微软雅黑" panose="020B0503020204020204" pitchFamily="34" charset="-122"/>
                <a:ea typeface="微软雅黑" panose="020B0503020204020204" pitchFamily="34" charset="-122"/>
              </a:rPr>
              <a:t>个挂载点</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静态探针执行次数：</a:t>
            </a:r>
            <a:r>
              <a:rPr lang="en-US" altLang="zh-CN" sz="2000" dirty="0">
                <a:latin typeface="微软雅黑" panose="020B0503020204020204" pitchFamily="34" charset="-122"/>
                <a:ea typeface="微软雅黑" panose="020B0503020204020204" pitchFamily="34" charset="-122"/>
              </a:rPr>
              <a:t>2000~20000</a:t>
            </a:r>
          </a:p>
        </p:txBody>
      </p:sp>
      <p:sp>
        <p:nvSpPr>
          <p:cNvPr id="12" name="文本框 11">
            <a:extLst>
              <a:ext uri="{FF2B5EF4-FFF2-40B4-BE49-F238E27FC236}">
                <a16:creationId xmlns:a16="http://schemas.microsoft.com/office/drawing/2014/main" id="{6F9ED7D8-6DC0-140F-6B96-490BF4E5AA06}"/>
              </a:ext>
            </a:extLst>
          </p:cNvPr>
          <p:cNvSpPr txBox="1"/>
          <p:nvPr/>
        </p:nvSpPr>
        <p:spPr>
          <a:xfrm>
            <a:off x="703576" y="1292656"/>
            <a:ext cx="4172607" cy="1015663"/>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用户态程序性能：</a:t>
            </a:r>
            <a:endParaRPr lang="en-US" altLang="zh-CN" sz="2000" dirty="0">
              <a:latin typeface="微软雅黑" panose="020B0503020204020204" pitchFamily="34" charset="-122"/>
              <a:ea typeface="微软雅黑" panose="020B0503020204020204" pitchFamily="34" charset="-122"/>
            </a:endParaRPr>
          </a:p>
          <a:p>
            <a:pPr marL="342900" indent="-342900">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内存：</a:t>
            </a:r>
            <a:r>
              <a:rPr lang="en-US" altLang="zh-CN" sz="2000" b="1" dirty="0">
                <a:latin typeface="微软雅黑" panose="020B0503020204020204" pitchFamily="34" charset="-122"/>
                <a:ea typeface="微软雅黑" panose="020B0503020204020204" pitchFamily="34" charset="-122"/>
              </a:rPr>
              <a:t>115.2MB</a:t>
            </a:r>
          </a:p>
          <a:p>
            <a:pPr marL="342900" indent="-342900">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占用：</a:t>
            </a:r>
            <a:r>
              <a:rPr lang="en-US" altLang="zh-CN" sz="2000" dirty="0">
                <a:latin typeface="微软雅黑" panose="020B0503020204020204" pitchFamily="34" charset="-122"/>
                <a:ea typeface="微软雅黑" panose="020B0503020204020204" pitchFamily="34" charset="-122"/>
              </a:rPr>
              <a:t>&lt; 0.01%</a:t>
            </a:r>
          </a:p>
        </p:txBody>
      </p:sp>
    </p:spTree>
    <p:extLst>
      <p:ext uri="{BB962C8B-B14F-4D97-AF65-F5344CB8AC3E}">
        <p14:creationId xmlns:p14="http://schemas.microsoft.com/office/powerpoint/2010/main" val="12760946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36550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en-US" altLang="zh-CN"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LMP</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社区介绍</a:t>
            </a:r>
          </a:p>
        </p:txBody>
      </p:sp>
      <p:pic>
        <p:nvPicPr>
          <p:cNvPr id="5" name="图片 4">
            <a:extLst>
              <a:ext uri="{FF2B5EF4-FFF2-40B4-BE49-F238E27FC236}">
                <a16:creationId xmlns:a16="http://schemas.microsoft.com/office/drawing/2014/main" id="{BA6BD518-00F3-239D-633D-41A808005E21}"/>
              </a:ext>
            </a:extLst>
          </p:cNvPr>
          <p:cNvPicPr>
            <a:picLocks noChangeAspect="1"/>
          </p:cNvPicPr>
          <p:nvPr/>
        </p:nvPicPr>
        <p:blipFill>
          <a:blip r:embed="rId7"/>
          <a:stretch>
            <a:fillRect/>
          </a:stretch>
        </p:blipFill>
        <p:spPr>
          <a:xfrm>
            <a:off x="333923" y="1266769"/>
            <a:ext cx="8666642" cy="3736258"/>
          </a:xfrm>
          <a:prstGeom prst="rect">
            <a:avLst/>
          </a:prstGeom>
        </p:spPr>
      </p:pic>
      <p:sp>
        <p:nvSpPr>
          <p:cNvPr id="6" name="文本框 5">
            <a:extLst>
              <a:ext uri="{FF2B5EF4-FFF2-40B4-BE49-F238E27FC236}">
                <a16:creationId xmlns:a16="http://schemas.microsoft.com/office/drawing/2014/main" id="{8FB99182-DE08-0B09-F16F-4F675AB541E9}"/>
              </a:ext>
            </a:extLst>
          </p:cNvPr>
          <p:cNvSpPr txBox="1"/>
          <p:nvPr/>
        </p:nvSpPr>
        <p:spPr>
          <a:xfrm>
            <a:off x="448235" y="824753"/>
            <a:ext cx="7440706" cy="369332"/>
          </a:xfrm>
          <a:prstGeom prst="rect">
            <a:avLst/>
          </a:prstGeom>
          <a:noFill/>
        </p:spPr>
        <p:txBody>
          <a:bodyPr wrap="square" rtlCol="0">
            <a:spAutoFit/>
          </a:bodyPr>
          <a:lstStyle/>
          <a:p>
            <a:r>
              <a:rPr lang="en-US" altLang="zh-CN" b="1" dirty="0" err="1"/>
              <a:t>eBPF_Supermarket</a:t>
            </a:r>
            <a:r>
              <a:rPr lang="zh-CN" altLang="en-US" b="1" dirty="0"/>
              <a:t>子目录：收集了各类有用的工具</a:t>
            </a:r>
          </a:p>
        </p:txBody>
      </p:sp>
      <p:sp>
        <p:nvSpPr>
          <p:cNvPr id="10" name="文本框 9">
            <a:extLst>
              <a:ext uri="{FF2B5EF4-FFF2-40B4-BE49-F238E27FC236}">
                <a16:creationId xmlns:a16="http://schemas.microsoft.com/office/drawing/2014/main" id="{B317569E-8DAC-4B50-8967-BD5A3E3DDC85}"/>
              </a:ext>
            </a:extLst>
          </p:cNvPr>
          <p:cNvSpPr txBox="1"/>
          <p:nvPr/>
        </p:nvSpPr>
        <p:spPr>
          <a:xfrm>
            <a:off x="833717" y="5156084"/>
            <a:ext cx="4195483" cy="1754326"/>
          </a:xfrm>
          <a:prstGeom prst="rect">
            <a:avLst/>
          </a:prstGeom>
          <a:noFill/>
        </p:spPr>
        <p:txBody>
          <a:bodyPr wrap="square" rtlCol="0">
            <a:spAutoFit/>
          </a:bodyPr>
          <a:lstStyle/>
          <a:p>
            <a:r>
              <a:rPr lang="zh-CN" altLang="en-US" dirty="0"/>
              <a:t>展现了</a:t>
            </a:r>
            <a:r>
              <a:rPr lang="en-US" altLang="zh-CN" dirty="0"/>
              <a:t>eBPF</a:t>
            </a:r>
            <a:r>
              <a:rPr lang="zh-CN" altLang="en-US" dirty="0"/>
              <a:t>的无限可能性：</a:t>
            </a:r>
            <a:endParaRPr lang="en-US" altLang="zh-CN" dirty="0"/>
          </a:p>
          <a:p>
            <a:r>
              <a:rPr lang="en-US" altLang="zh-CN" dirty="0"/>
              <a:t>DDoS</a:t>
            </a:r>
            <a:r>
              <a:rPr lang="zh-CN" altLang="en-US" dirty="0"/>
              <a:t>攻击与防御</a:t>
            </a:r>
            <a:endParaRPr lang="en-US" altLang="zh-CN" dirty="0"/>
          </a:p>
          <a:p>
            <a:r>
              <a:rPr lang="en-US" altLang="zh-CN" dirty="0"/>
              <a:t>NUMA</a:t>
            </a:r>
            <a:r>
              <a:rPr lang="zh-CN" altLang="en-US" dirty="0"/>
              <a:t>节点</a:t>
            </a:r>
            <a:r>
              <a:rPr lang="en-US" altLang="zh-CN" dirty="0"/>
              <a:t>CPU</a:t>
            </a:r>
            <a:r>
              <a:rPr lang="zh-CN" altLang="en-US" dirty="0"/>
              <a:t>共享资源的感知</a:t>
            </a:r>
            <a:endParaRPr lang="en-US" altLang="zh-CN" dirty="0"/>
          </a:p>
          <a:p>
            <a:r>
              <a:rPr lang="zh-CN" altLang="en-US" dirty="0"/>
              <a:t>网络拥塞与排查</a:t>
            </a:r>
            <a:endParaRPr lang="en-US" altLang="zh-CN" dirty="0"/>
          </a:p>
          <a:p>
            <a:r>
              <a:rPr lang="en-US" altLang="zh-CN" dirty="0"/>
              <a:t>eBPF</a:t>
            </a:r>
            <a:r>
              <a:rPr lang="zh-CN" altLang="en-US" dirty="0"/>
              <a:t>初学者体验环境</a:t>
            </a:r>
            <a:endParaRPr lang="en-US" altLang="zh-CN" dirty="0"/>
          </a:p>
          <a:p>
            <a:r>
              <a:rPr lang="en-US" altLang="zh-CN" dirty="0"/>
              <a:t>……</a:t>
            </a:r>
            <a:endParaRPr lang="zh-CN" altLang="en-US" dirty="0"/>
          </a:p>
        </p:txBody>
      </p:sp>
      <p:sp>
        <p:nvSpPr>
          <p:cNvPr id="15" name="文本框 14">
            <a:extLst>
              <a:ext uri="{FF2B5EF4-FFF2-40B4-BE49-F238E27FC236}">
                <a16:creationId xmlns:a16="http://schemas.microsoft.com/office/drawing/2014/main" id="{AC9A2C56-31C5-DF11-F916-D9A21818E2FF}"/>
              </a:ext>
            </a:extLst>
          </p:cNvPr>
          <p:cNvSpPr txBox="1"/>
          <p:nvPr/>
        </p:nvSpPr>
        <p:spPr>
          <a:xfrm>
            <a:off x="5928852" y="6162933"/>
            <a:ext cx="6263148" cy="369332"/>
          </a:xfrm>
          <a:prstGeom prst="rect">
            <a:avLst/>
          </a:prstGeom>
          <a:noFill/>
        </p:spPr>
        <p:txBody>
          <a:bodyPr wrap="square" rtlCol="0">
            <a:spAutoFit/>
          </a:bodyPr>
          <a:lstStyle/>
          <a:p>
            <a:r>
              <a:rPr lang="en-US" altLang="zh-CN" dirty="0"/>
              <a:t>LMP </a:t>
            </a:r>
            <a:r>
              <a:rPr lang="zh-CN" altLang="en-US" dirty="0"/>
              <a:t>地址</a:t>
            </a:r>
            <a:r>
              <a:rPr lang="en-US" altLang="zh-CN" dirty="0"/>
              <a:t>: https://github.com/linuxkerneltravel/lmp</a:t>
            </a:r>
            <a:endParaRPr lang="zh-CN" altLang="en-US" dirty="0"/>
          </a:p>
        </p:txBody>
      </p:sp>
      <p:pic>
        <p:nvPicPr>
          <p:cNvPr id="1026" name="Picture 2">
            <a:extLst>
              <a:ext uri="{FF2B5EF4-FFF2-40B4-BE49-F238E27FC236}">
                <a16:creationId xmlns:a16="http://schemas.microsoft.com/office/drawing/2014/main" id="{2F47F72B-8394-13F4-1979-354981726BD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95835" y="5153622"/>
            <a:ext cx="2904730" cy="1009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7894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36550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en-US" altLang="zh-CN"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LMP</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社区介绍</a:t>
            </a:r>
          </a:p>
        </p:txBody>
      </p:sp>
      <p:sp>
        <p:nvSpPr>
          <p:cNvPr id="2" name="文本框 1">
            <a:extLst>
              <a:ext uri="{FF2B5EF4-FFF2-40B4-BE49-F238E27FC236}">
                <a16:creationId xmlns:a16="http://schemas.microsoft.com/office/drawing/2014/main" id="{844BB040-7E48-A571-4B32-68201168C376}"/>
              </a:ext>
            </a:extLst>
          </p:cNvPr>
          <p:cNvSpPr txBox="1"/>
          <p:nvPr/>
        </p:nvSpPr>
        <p:spPr>
          <a:xfrm>
            <a:off x="333923" y="875071"/>
            <a:ext cx="9183703" cy="646331"/>
          </a:xfrm>
          <a:prstGeom prst="rect">
            <a:avLst/>
          </a:prstGeom>
          <a:noFill/>
        </p:spPr>
        <p:txBody>
          <a:bodyPr wrap="square" rtlCol="0">
            <a:spAutoFit/>
          </a:bodyPr>
          <a:lstStyle/>
          <a:p>
            <a:r>
              <a:rPr lang="zh-CN" altLang="en-US" b="1" dirty="0"/>
              <a:t>我很感兴趣，如何参与？</a:t>
            </a:r>
            <a:endParaRPr lang="en-US" altLang="zh-CN" b="1" dirty="0"/>
          </a:p>
          <a:p>
            <a:r>
              <a:rPr lang="en-US" altLang="zh-CN" b="1" dirty="0"/>
              <a:t>1. </a:t>
            </a:r>
            <a:r>
              <a:rPr lang="zh-CN" altLang="en-US" b="1" dirty="0"/>
              <a:t>查看项目的</a:t>
            </a:r>
            <a:r>
              <a:rPr lang="en-US" altLang="zh-CN" b="1" dirty="0"/>
              <a:t>ReadMe</a:t>
            </a:r>
            <a:r>
              <a:rPr lang="zh-CN" altLang="en-US" b="1" dirty="0"/>
              <a:t>文档</a:t>
            </a:r>
          </a:p>
        </p:txBody>
      </p:sp>
      <p:pic>
        <p:nvPicPr>
          <p:cNvPr id="4" name="图片 3">
            <a:extLst>
              <a:ext uri="{FF2B5EF4-FFF2-40B4-BE49-F238E27FC236}">
                <a16:creationId xmlns:a16="http://schemas.microsoft.com/office/drawing/2014/main" id="{8C3DFA6E-BDDE-5970-ECDF-46DC62805FDE}"/>
              </a:ext>
            </a:extLst>
          </p:cNvPr>
          <p:cNvPicPr>
            <a:picLocks noChangeAspect="1"/>
          </p:cNvPicPr>
          <p:nvPr/>
        </p:nvPicPr>
        <p:blipFill>
          <a:blip r:embed="rId7"/>
          <a:stretch>
            <a:fillRect/>
          </a:stretch>
        </p:blipFill>
        <p:spPr>
          <a:xfrm>
            <a:off x="571554" y="1521402"/>
            <a:ext cx="9384031" cy="2922779"/>
          </a:xfrm>
          <a:prstGeom prst="rect">
            <a:avLst/>
          </a:prstGeom>
        </p:spPr>
      </p:pic>
      <p:sp>
        <p:nvSpPr>
          <p:cNvPr id="11" name="文本框 10">
            <a:extLst>
              <a:ext uri="{FF2B5EF4-FFF2-40B4-BE49-F238E27FC236}">
                <a16:creationId xmlns:a16="http://schemas.microsoft.com/office/drawing/2014/main" id="{8A0403C0-ABDD-2C2B-9F7A-AE18E6CD3C74}"/>
              </a:ext>
            </a:extLst>
          </p:cNvPr>
          <p:cNvSpPr txBox="1"/>
          <p:nvPr/>
        </p:nvSpPr>
        <p:spPr>
          <a:xfrm>
            <a:off x="333922" y="4486535"/>
            <a:ext cx="9183703" cy="369332"/>
          </a:xfrm>
          <a:prstGeom prst="rect">
            <a:avLst/>
          </a:prstGeom>
          <a:noFill/>
        </p:spPr>
        <p:txBody>
          <a:bodyPr wrap="square" rtlCol="0">
            <a:spAutoFit/>
          </a:bodyPr>
          <a:lstStyle/>
          <a:p>
            <a:r>
              <a:rPr lang="en-US" altLang="zh-CN" b="1" dirty="0"/>
              <a:t>2. </a:t>
            </a:r>
            <a:r>
              <a:rPr lang="zh-CN" altLang="en-US" b="1" dirty="0"/>
              <a:t>根据</a:t>
            </a:r>
            <a:r>
              <a:rPr lang="en-US" altLang="zh-CN" b="1" dirty="0" err="1"/>
              <a:t>ReadME</a:t>
            </a:r>
            <a:r>
              <a:rPr lang="zh-CN" altLang="en-US" b="1" dirty="0"/>
              <a:t>配置环境 </a:t>
            </a:r>
            <a:r>
              <a:rPr lang="en-US" altLang="zh-CN" b="1" dirty="0"/>
              <a:t>or </a:t>
            </a:r>
            <a:r>
              <a:rPr lang="zh-CN" altLang="en-US" b="1" dirty="0"/>
              <a:t>查看</a:t>
            </a:r>
            <a:r>
              <a:rPr lang="en-US" altLang="zh-CN" b="1" dirty="0" err="1"/>
              <a:t>CI.yaml</a:t>
            </a:r>
            <a:endParaRPr lang="zh-CN" altLang="en-US" b="1" dirty="0"/>
          </a:p>
        </p:txBody>
      </p:sp>
      <p:pic>
        <p:nvPicPr>
          <p:cNvPr id="13" name="图片 12">
            <a:extLst>
              <a:ext uri="{FF2B5EF4-FFF2-40B4-BE49-F238E27FC236}">
                <a16:creationId xmlns:a16="http://schemas.microsoft.com/office/drawing/2014/main" id="{AC05693A-6156-37B4-4AD1-D66CA9C37D49}"/>
              </a:ext>
            </a:extLst>
          </p:cNvPr>
          <p:cNvPicPr>
            <a:picLocks noChangeAspect="1"/>
          </p:cNvPicPr>
          <p:nvPr/>
        </p:nvPicPr>
        <p:blipFill>
          <a:blip r:embed="rId8"/>
          <a:stretch>
            <a:fillRect/>
          </a:stretch>
        </p:blipFill>
        <p:spPr>
          <a:xfrm>
            <a:off x="681603" y="4898221"/>
            <a:ext cx="3307367" cy="525826"/>
          </a:xfrm>
          <a:prstGeom prst="rect">
            <a:avLst/>
          </a:prstGeom>
        </p:spPr>
      </p:pic>
      <p:sp>
        <p:nvSpPr>
          <p:cNvPr id="14" name="文本框 13">
            <a:extLst>
              <a:ext uri="{FF2B5EF4-FFF2-40B4-BE49-F238E27FC236}">
                <a16:creationId xmlns:a16="http://schemas.microsoft.com/office/drawing/2014/main" id="{032DA817-6DB9-28BB-2C3F-A5745E09ACF8}"/>
              </a:ext>
            </a:extLst>
          </p:cNvPr>
          <p:cNvSpPr txBox="1"/>
          <p:nvPr/>
        </p:nvSpPr>
        <p:spPr>
          <a:xfrm>
            <a:off x="681603" y="5624052"/>
            <a:ext cx="8440144" cy="646331"/>
          </a:xfrm>
          <a:prstGeom prst="rect">
            <a:avLst/>
          </a:prstGeom>
          <a:noFill/>
        </p:spPr>
        <p:txBody>
          <a:bodyPr wrap="square" rtlCol="0">
            <a:spAutoFit/>
          </a:bodyPr>
          <a:lstStyle/>
          <a:p>
            <a:r>
              <a:rPr lang="zh-CN" altLang="en-US" dirty="0"/>
              <a:t>运行</a:t>
            </a:r>
            <a:r>
              <a:rPr lang="en-US" altLang="zh-CN" dirty="0"/>
              <a:t>CI</a:t>
            </a:r>
            <a:r>
              <a:rPr lang="zh-CN" altLang="en-US" dirty="0"/>
              <a:t>时，</a:t>
            </a:r>
            <a:r>
              <a:rPr lang="en-US" altLang="zh-CN" dirty="0" err="1"/>
              <a:t>github</a:t>
            </a:r>
            <a:r>
              <a:rPr lang="zh-CN" altLang="en-US" dirty="0"/>
              <a:t>官方会提供一个主机环境以测试你的项目。我在其中写了</a:t>
            </a:r>
            <a:endParaRPr lang="en-US" altLang="zh-CN" dirty="0"/>
          </a:p>
          <a:p>
            <a:r>
              <a:rPr lang="zh-CN" altLang="en-US" b="1" dirty="0"/>
              <a:t>从</a:t>
            </a:r>
            <a:r>
              <a:rPr lang="en-US" altLang="zh-CN" b="1" dirty="0"/>
              <a:t>0</a:t>
            </a:r>
            <a:r>
              <a:rPr lang="zh-CN" altLang="en-US" b="1" dirty="0"/>
              <a:t>开始 </a:t>
            </a:r>
            <a:r>
              <a:rPr lang="zh-CN" altLang="en-US" dirty="0"/>
              <a:t>完整配置环境 </a:t>
            </a:r>
            <a:r>
              <a:rPr lang="zh-CN" altLang="en-US" b="1" dirty="0"/>
              <a:t>并运行 </a:t>
            </a:r>
            <a:r>
              <a:rPr lang="zh-CN" altLang="en-US" dirty="0"/>
              <a:t>的 </a:t>
            </a:r>
            <a:r>
              <a:rPr lang="zh-CN" altLang="en-US" b="1" dirty="0"/>
              <a:t>所有命令 </a:t>
            </a:r>
            <a:r>
              <a:rPr lang="zh-CN" altLang="en-US" dirty="0"/>
              <a:t>，且以验证通过，可作为最准确的参考。</a:t>
            </a:r>
            <a:endParaRPr lang="zh-CN" altLang="en-US" b="1" dirty="0"/>
          </a:p>
        </p:txBody>
      </p:sp>
    </p:spTree>
    <p:extLst>
      <p:ext uri="{BB962C8B-B14F-4D97-AF65-F5344CB8AC3E}">
        <p14:creationId xmlns:p14="http://schemas.microsoft.com/office/powerpoint/2010/main" val="23513424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36550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en-US" altLang="zh-CN"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LMP</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社区介绍</a:t>
            </a:r>
          </a:p>
        </p:txBody>
      </p:sp>
      <p:sp>
        <p:nvSpPr>
          <p:cNvPr id="2" name="文本框 1">
            <a:extLst>
              <a:ext uri="{FF2B5EF4-FFF2-40B4-BE49-F238E27FC236}">
                <a16:creationId xmlns:a16="http://schemas.microsoft.com/office/drawing/2014/main" id="{844BB040-7E48-A571-4B32-68201168C376}"/>
              </a:ext>
            </a:extLst>
          </p:cNvPr>
          <p:cNvSpPr txBox="1"/>
          <p:nvPr/>
        </p:nvSpPr>
        <p:spPr>
          <a:xfrm>
            <a:off x="333923" y="875071"/>
            <a:ext cx="9183703" cy="646331"/>
          </a:xfrm>
          <a:prstGeom prst="rect">
            <a:avLst/>
          </a:prstGeom>
          <a:noFill/>
        </p:spPr>
        <p:txBody>
          <a:bodyPr wrap="square" rtlCol="0">
            <a:spAutoFit/>
          </a:bodyPr>
          <a:lstStyle/>
          <a:p>
            <a:r>
              <a:rPr lang="zh-CN" altLang="en-US" b="1" dirty="0"/>
              <a:t>我很感兴趣，如何参与？</a:t>
            </a:r>
            <a:endParaRPr lang="en-US" altLang="zh-CN" b="1" dirty="0"/>
          </a:p>
          <a:p>
            <a:r>
              <a:rPr lang="en-US" altLang="zh-CN" b="1" dirty="0"/>
              <a:t>3. fork</a:t>
            </a:r>
            <a:endParaRPr lang="zh-CN" altLang="en-US" b="1" dirty="0"/>
          </a:p>
        </p:txBody>
      </p:sp>
      <p:pic>
        <p:nvPicPr>
          <p:cNvPr id="5" name="图片 4">
            <a:extLst>
              <a:ext uri="{FF2B5EF4-FFF2-40B4-BE49-F238E27FC236}">
                <a16:creationId xmlns:a16="http://schemas.microsoft.com/office/drawing/2014/main" id="{BB37D8B8-BD3F-7083-85FE-37BE3430FA51}"/>
              </a:ext>
            </a:extLst>
          </p:cNvPr>
          <p:cNvPicPr>
            <a:picLocks noChangeAspect="1"/>
          </p:cNvPicPr>
          <p:nvPr/>
        </p:nvPicPr>
        <p:blipFill>
          <a:blip r:embed="rId7"/>
          <a:stretch>
            <a:fillRect/>
          </a:stretch>
        </p:blipFill>
        <p:spPr>
          <a:xfrm>
            <a:off x="539657" y="1693689"/>
            <a:ext cx="5921253" cy="769687"/>
          </a:xfrm>
          <a:prstGeom prst="rect">
            <a:avLst/>
          </a:prstGeom>
        </p:spPr>
      </p:pic>
      <p:sp>
        <p:nvSpPr>
          <p:cNvPr id="6" name="矩形 5">
            <a:extLst>
              <a:ext uri="{FF2B5EF4-FFF2-40B4-BE49-F238E27FC236}">
                <a16:creationId xmlns:a16="http://schemas.microsoft.com/office/drawing/2014/main" id="{D69B62C6-0B4A-DFF7-7726-B9B6791D3241}"/>
              </a:ext>
            </a:extLst>
          </p:cNvPr>
          <p:cNvSpPr/>
          <p:nvPr/>
        </p:nvSpPr>
        <p:spPr>
          <a:xfrm>
            <a:off x="3236802" y="1828663"/>
            <a:ext cx="1366684" cy="572729"/>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7BAADA71-D057-E8D4-B3A8-B7C18266FF5A}"/>
              </a:ext>
            </a:extLst>
          </p:cNvPr>
          <p:cNvSpPr txBox="1"/>
          <p:nvPr/>
        </p:nvSpPr>
        <p:spPr>
          <a:xfrm>
            <a:off x="333922" y="2635663"/>
            <a:ext cx="9183703" cy="369332"/>
          </a:xfrm>
          <a:prstGeom prst="rect">
            <a:avLst/>
          </a:prstGeom>
          <a:noFill/>
        </p:spPr>
        <p:txBody>
          <a:bodyPr wrap="square" rtlCol="0">
            <a:spAutoFit/>
          </a:bodyPr>
          <a:lstStyle/>
          <a:p>
            <a:r>
              <a:rPr lang="en-US" altLang="zh-CN" b="1" dirty="0"/>
              <a:t>4. </a:t>
            </a:r>
            <a:r>
              <a:rPr lang="zh-CN" altLang="en-US" b="1" dirty="0"/>
              <a:t>在自己</a:t>
            </a:r>
            <a:r>
              <a:rPr lang="en-US" altLang="zh-CN" b="1" dirty="0"/>
              <a:t>fork</a:t>
            </a:r>
            <a:r>
              <a:rPr lang="zh-CN" altLang="en-US" b="1" dirty="0"/>
              <a:t>出的仓库做你希望的任何更改，提交</a:t>
            </a:r>
            <a:r>
              <a:rPr lang="en-US" altLang="zh-CN" b="1" dirty="0"/>
              <a:t>PR</a:t>
            </a:r>
            <a:endParaRPr lang="zh-CN" altLang="en-US" b="1" dirty="0"/>
          </a:p>
        </p:txBody>
      </p:sp>
      <p:pic>
        <p:nvPicPr>
          <p:cNvPr id="15" name="图片 14">
            <a:extLst>
              <a:ext uri="{FF2B5EF4-FFF2-40B4-BE49-F238E27FC236}">
                <a16:creationId xmlns:a16="http://schemas.microsoft.com/office/drawing/2014/main" id="{0D0A5B63-A270-1E7C-F81A-21F84636C2E9}"/>
              </a:ext>
            </a:extLst>
          </p:cNvPr>
          <p:cNvPicPr>
            <a:picLocks noChangeAspect="1"/>
          </p:cNvPicPr>
          <p:nvPr/>
        </p:nvPicPr>
        <p:blipFill>
          <a:blip r:embed="rId8"/>
          <a:stretch>
            <a:fillRect/>
          </a:stretch>
        </p:blipFill>
        <p:spPr>
          <a:xfrm>
            <a:off x="462116" y="3059990"/>
            <a:ext cx="11228439" cy="1518229"/>
          </a:xfrm>
          <a:prstGeom prst="rect">
            <a:avLst/>
          </a:prstGeom>
        </p:spPr>
      </p:pic>
      <p:sp>
        <p:nvSpPr>
          <p:cNvPr id="16" name="矩形 15">
            <a:extLst>
              <a:ext uri="{FF2B5EF4-FFF2-40B4-BE49-F238E27FC236}">
                <a16:creationId xmlns:a16="http://schemas.microsoft.com/office/drawing/2014/main" id="{A16D83A4-9A9E-6C1D-E2C9-3151BFAB1F9A}"/>
              </a:ext>
            </a:extLst>
          </p:cNvPr>
          <p:cNvSpPr/>
          <p:nvPr/>
        </p:nvSpPr>
        <p:spPr>
          <a:xfrm>
            <a:off x="10263833" y="3532739"/>
            <a:ext cx="1366684" cy="572729"/>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id="{C373620C-7ED7-80F7-B1B2-C0604D8C848A}"/>
              </a:ext>
            </a:extLst>
          </p:cNvPr>
          <p:cNvPicPr>
            <a:picLocks noChangeAspect="1"/>
          </p:cNvPicPr>
          <p:nvPr/>
        </p:nvPicPr>
        <p:blipFill>
          <a:blip r:embed="rId9"/>
          <a:stretch>
            <a:fillRect/>
          </a:stretch>
        </p:blipFill>
        <p:spPr>
          <a:xfrm>
            <a:off x="457902" y="3059989"/>
            <a:ext cx="7514667" cy="3537455"/>
          </a:xfrm>
          <a:prstGeom prst="rect">
            <a:avLst/>
          </a:prstGeom>
        </p:spPr>
      </p:pic>
      <p:sp>
        <p:nvSpPr>
          <p:cNvPr id="22" name="文本框 21">
            <a:extLst>
              <a:ext uri="{FF2B5EF4-FFF2-40B4-BE49-F238E27FC236}">
                <a16:creationId xmlns:a16="http://schemas.microsoft.com/office/drawing/2014/main" id="{774AC41B-D2E8-73D5-B4AD-6BD193A3788D}"/>
              </a:ext>
            </a:extLst>
          </p:cNvPr>
          <p:cNvSpPr txBox="1"/>
          <p:nvPr/>
        </p:nvSpPr>
        <p:spPr>
          <a:xfrm>
            <a:off x="8200103" y="5337844"/>
            <a:ext cx="3657600" cy="369332"/>
          </a:xfrm>
          <a:prstGeom prst="rect">
            <a:avLst/>
          </a:prstGeom>
          <a:noFill/>
        </p:spPr>
        <p:txBody>
          <a:bodyPr wrap="square" rtlCol="0">
            <a:spAutoFit/>
          </a:bodyPr>
          <a:lstStyle/>
          <a:p>
            <a:r>
              <a:rPr lang="zh-CN" altLang="en-US" dirty="0"/>
              <a:t>写明本次修改的内容，提交</a:t>
            </a:r>
            <a:r>
              <a:rPr lang="en-US" altLang="zh-CN" dirty="0"/>
              <a:t>PR</a:t>
            </a:r>
            <a:endParaRPr lang="zh-CN" altLang="en-US" dirty="0"/>
          </a:p>
        </p:txBody>
      </p:sp>
    </p:spTree>
    <p:extLst>
      <p:ext uri="{BB962C8B-B14F-4D97-AF65-F5344CB8AC3E}">
        <p14:creationId xmlns:p14="http://schemas.microsoft.com/office/powerpoint/2010/main" val="1814031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3655026"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结语</a:t>
            </a:r>
          </a:p>
        </p:txBody>
      </p:sp>
      <p:sp>
        <p:nvSpPr>
          <p:cNvPr id="23" name="文本框 22">
            <a:extLst>
              <a:ext uri="{FF2B5EF4-FFF2-40B4-BE49-F238E27FC236}">
                <a16:creationId xmlns:a16="http://schemas.microsoft.com/office/drawing/2014/main" id="{6B534525-43F3-BB76-3163-C3ADBA2D20CB}"/>
              </a:ext>
            </a:extLst>
          </p:cNvPr>
          <p:cNvSpPr txBox="1"/>
          <p:nvPr/>
        </p:nvSpPr>
        <p:spPr>
          <a:xfrm>
            <a:off x="666003" y="1109757"/>
            <a:ext cx="10023018" cy="5013039"/>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当前工作</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对</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Linux CPU</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子系统的各个状态及变化的事件建立起宏观的认识</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对</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BPF</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程序性能做了大致的了解，尝试改变记录方式以提高性能</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使用多种方法从</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Linux</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内核提取</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CPU</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子系统的数据</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未来规划</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开发监测其他指标的程序，如监测睡眠唤醒相关信息的程序</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将</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BPF</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程序应用到实际业务中，剖析典型的业务问题</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使用</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BTF</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或</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CO-RE</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解决多</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Linux</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内核版本的部署问题</a:t>
            </a:r>
            <a:endPar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同时希望大家也参与到这个项目中来，探讨技术共同学习</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感谢聆听！</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20583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2A5D571-5EFC-0C2A-C557-FF89BCED0798}"/>
              </a:ext>
            </a:extLst>
          </p:cNvPr>
          <p:cNvGrpSpPr/>
          <p:nvPr/>
        </p:nvGrpSpPr>
        <p:grpSpPr>
          <a:xfrm>
            <a:off x="7289120" y="570231"/>
            <a:ext cx="4906802" cy="6287769"/>
            <a:chOff x="7289313" y="639065"/>
            <a:chExt cx="4906802" cy="6287769"/>
          </a:xfrm>
        </p:grpSpPr>
        <p:pic>
          <p:nvPicPr>
            <p:cNvPr id="3" name="图片 2">
              <a:extLst>
                <a:ext uri="{FF2B5EF4-FFF2-40B4-BE49-F238E27FC236}">
                  <a16:creationId xmlns:a16="http://schemas.microsoft.com/office/drawing/2014/main" id="{F7388A8D-0A02-CC75-8973-9D5864A56146}"/>
                </a:ext>
              </a:extLst>
            </p:cNvPr>
            <p:cNvPicPr>
              <a:picLocks noChangeAspect="1"/>
            </p:cNvPicPr>
            <p:nvPr/>
          </p:nvPicPr>
          <p:blipFill>
            <a:blip r:embed="rId3"/>
            <a:stretch>
              <a:fillRect/>
            </a:stretch>
          </p:blipFill>
          <p:spPr>
            <a:xfrm>
              <a:off x="7289313" y="639065"/>
              <a:ext cx="4906802" cy="3159380"/>
            </a:xfrm>
            <a:prstGeom prst="rect">
              <a:avLst/>
            </a:prstGeom>
          </p:spPr>
        </p:pic>
        <p:pic>
          <p:nvPicPr>
            <p:cNvPr id="4" name="图片 3">
              <a:extLst>
                <a:ext uri="{FF2B5EF4-FFF2-40B4-BE49-F238E27FC236}">
                  <a16:creationId xmlns:a16="http://schemas.microsoft.com/office/drawing/2014/main" id="{DA2F59B6-D0B5-7F94-8426-434ADD2F4AB4}"/>
                </a:ext>
              </a:extLst>
            </p:cNvPr>
            <p:cNvPicPr>
              <a:picLocks noChangeAspect="1"/>
            </p:cNvPicPr>
            <p:nvPr/>
          </p:nvPicPr>
          <p:blipFill>
            <a:blip r:embed="rId3"/>
            <a:stretch>
              <a:fillRect/>
            </a:stretch>
          </p:blipFill>
          <p:spPr>
            <a:xfrm>
              <a:off x="7289313" y="3767454"/>
              <a:ext cx="4906802" cy="3159380"/>
            </a:xfrm>
            <a:prstGeom prst="rect">
              <a:avLst/>
            </a:prstGeom>
          </p:spPr>
        </p:pic>
      </p:grpSp>
      <p:sp>
        <p:nvSpPr>
          <p:cNvPr id="5" name="矩形 4">
            <a:extLst>
              <a:ext uri="{FF2B5EF4-FFF2-40B4-BE49-F238E27FC236}">
                <a16:creationId xmlns:a16="http://schemas.microsoft.com/office/drawing/2014/main" id="{0C964E66-8932-3CB5-C179-6C0B3CBE274B}"/>
              </a:ext>
            </a:extLst>
          </p:cNvPr>
          <p:cNvSpPr/>
          <p:nvPr/>
        </p:nvSpPr>
        <p:spPr>
          <a:xfrm>
            <a:off x="0" y="0"/>
            <a:ext cx="12192000" cy="638827"/>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4"/>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5"/>
          <a:stretch>
            <a:fillRect/>
          </a:stretch>
        </p:blipFill>
        <p:spPr>
          <a:xfrm>
            <a:off x="10475947" y="162321"/>
            <a:ext cx="1492364" cy="288000"/>
          </a:xfrm>
          <a:prstGeom prst="rect">
            <a:avLst/>
          </a:prstGeom>
        </p:spPr>
      </p:pic>
      <p:sp>
        <p:nvSpPr>
          <p:cNvPr id="59" name="文本框 58">
            <a:extLst>
              <a:ext uri="{FF2B5EF4-FFF2-40B4-BE49-F238E27FC236}">
                <a16:creationId xmlns:a16="http://schemas.microsoft.com/office/drawing/2014/main" id="{D55C48EC-4AE3-F65D-9952-DB157C9CD1C0}"/>
              </a:ext>
            </a:extLst>
          </p:cNvPr>
          <p:cNvSpPr txBox="1"/>
          <p:nvPr/>
        </p:nvSpPr>
        <p:spPr>
          <a:xfrm>
            <a:off x="10516954" y="5518423"/>
            <a:ext cx="1224655" cy="307777"/>
          </a:xfrm>
          <a:prstGeom prst="rect">
            <a:avLst/>
          </a:prstGeom>
          <a:noFill/>
        </p:spPr>
        <p:txBody>
          <a:bodyPr wrap="square" rtlCol="0">
            <a:spAutoFit/>
          </a:bodyPr>
          <a:lstStyle/>
          <a:p>
            <a:pPr algn="r"/>
            <a:r>
              <a:rPr kumimoji="1" lang="en-US" altLang="zh-CN" sz="1400" b="1" dirty="0">
                <a:solidFill>
                  <a:schemeClr val="tx1">
                    <a:lumMod val="85000"/>
                    <a:lumOff val="15000"/>
                  </a:schemeClr>
                </a:solidFill>
                <a:latin typeface="Alibaba PuHuiTi 2.0 95 ExtraBol" pitchFamily="18" charset="-122"/>
                <a:ea typeface="Alibaba PuHuiTi 2.0 95 ExtraBol" pitchFamily="18" charset="-122"/>
                <a:cs typeface="Alibaba PuHuiTi 2.0 95 ExtraBol" pitchFamily="18" charset="-122"/>
              </a:rPr>
              <a:t>…</a:t>
            </a:r>
            <a:r>
              <a:rPr kumimoji="1" lang="zh-CN" altLang="en-US" sz="1400" b="1" dirty="0">
                <a:solidFill>
                  <a:schemeClr val="tx1">
                    <a:lumMod val="85000"/>
                    <a:lumOff val="15000"/>
                  </a:schemeClr>
                </a:solidFill>
                <a:latin typeface="Alibaba PuHuiTi 2.0 95 ExtraBol" pitchFamily="18" charset="-122"/>
                <a:ea typeface="Alibaba PuHuiTi 2.0 95 ExtraBol" pitchFamily="18" charset="-122"/>
                <a:cs typeface="Alibaba PuHuiTi 2.0 95 ExtraBol" pitchFamily="18" charset="-122"/>
              </a:rPr>
              <a:t> </a:t>
            </a:r>
            <a:r>
              <a:rPr kumimoji="1" lang="en-US" altLang="zh-CN" sz="1400" b="1" dirty="0">
                <a:solidFill>
                  <a:schemeClr val="tx1">
                    <a:lumMod val="85000"/>
                    <a:lumOff val="15000"/>
                  </a:schemeClr>
                </a:solidFill>
                <a:latin typeface="Alibaba PuHuiTi 2.0 95 ExtraBol" pitchFamily="18" charset="-122"/>
                <a:ea typeface="Alibaba PuHuiTi 2.0 95 ExtraBol" pitchFamily="18" charset="-122"/>
                <a:cs typeface="Alibaba PuHuiTi 2.0 95 ExtraBol" pitchFamily="18" charset="-122"/>
              </a:rPr>
              <a:t>…</a:t>
            </a:r>
            <a:endParaRPr kumimoji="1" lang="zh-CN" altLang="en-US" sz="1100" dirty="0">
              <a:solidFill>
                <a:schemeClr val="tx1">
                  <a:lumMod val="85000"/>
                  <a:lumOff val="15000"/>
                </a:schemeClr>
              </a:solidFill>
              <a:latin typeface="Alibaba PuHuiTi 2.0 65 Medium" pitchFamily="18" charset="-122"/>
              <a:ea typeface="Alibaba PuHuiTi 2.0 65 Medium" pitchFamily="18" charset="-122"/>
              <a:cs typeface="Alibaba PuHuiTi 2.0 65 Medium" pitchFamily="18" charset="-122"/>
            </a:endParaRPr>
          </a:p>
        </p:txBody>
      </p:sp>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6"/>
          <a:stretch>
            <a:fillRect/>
          </a:stretch>
        </p:blipFill>
        <p:spPr>
          <a:xfrm>
            <a:off x="232323" y="105867"/>
            <a:ext cx="1703470" cy="398007"/>
          </a:xfrm>
          <a:prstGeom prst="rect">
            <a:avLst/>
          </a:prstGeom>
        </p:spPr>
      </p:pic>
      <p:sp>
        <p:nvSpPr>
          <p:cNvPr id="45" name="文本框 44">
            <a:extLst>
              <a:ext uri="{FF2B5EF4-FFF2-40B4-BE49-F238E27FC236}">
                <a16:creationId xmlns:a16="http://schemas.microsoft.com/office/drawing/2014/main" id="{15B7060D-0C43-2EA9-741F-2ACF23908729}"/>
              </a:ext>
            </a:extLst>
          </p:cNvPr>
          <p:cNvSpPr txBox="1"/>
          <p:nvPr/>
        </p:nvSpPr>
        <p:spPr>
          <a:xfrm>
            <a:off x="-629103" y="2402423"/>
            <a:ext cx="8263816" cy="1754326"/>
          </a:xfrm>
          <a:prstGeom prst="rect">
            <a:avLst/>
          </a:prstGeom>
          <a:noFill/>
        </p:spPr>
        <p:txBody>
          <a:bodyPr wrap="square">
            <a:spAutoFit/>
          </a:bodyPr>
          <a:lstStyle>
            <a:lvl1pPr marL="0" lvl="0" algn="l" defTabSz="914400">
              <a:defRPr sz="1800" kern="1200">
                <a:solidFill>
                  <a:schemeClr val="tx1"/>
                </a:solidFill>
                <a:latin typeface="Gilroy-Bold"/>
                <a:ea typeface="OPPOSans B"/>
              </a:defRPr>
            </a:lvl1pPr>
            <a:lvl2pPr marL="457200" lvl="1" algn="l" defTabSz="914400">
              <a:defRPr sz="1800" kern="1200">
                <a:solidFill>
                  <a:schemeClr val="tx1"/>
                </a:solidFill>
                <a:latin typeface="Gilroy-Bold"/>
                <a:ea typeface="OPPOSans B"/>
              </a:defRPr>
            </a:lvl2pPr>
            <a:lvl3pPr marL="914400" lvl="2" algn="l" defTabSz="914400">
              <a:defRPr sz="1800" kern="1200">
                <a:solidFill>
                  <a:schemeClr val="tx1"/>
                </a:solidFill>
                <a:latin typeface="Gilroy-Bold"/>
                <a:ea typeface="OPPOSans B"/>
              </a:defRPr>
            </a:lvl3pPr>
            <a:lvl4pPr marL="1371600" lvl="3" algn="l" defTabSz="914400">
              <a:defRPr sz="1800" kern="1200">
                <a:solidFill>
                  <a:schemeClr val="tx1"/>
                </a:solidFill>
                <a:latin typeface="Gilroy-Bold"/>
                <a:ea typeface="OPPOSans B"/>
              </a:defRPr>
            </a:lvl4pPr>
            <a:lvl5pPr marL="1828800" lvl="4" algn="l" defTabSz="914400">
              <a:defRPr sz="1800" kern="1200">
                <a:solidFill>
                  <a:schemeClr val="tx1"/>
                </a:solidFill>
                <a:latin typeface="Gilroy-Bold"/>
                <a:ea typeface="OPPOSans B"/>
              </a:defRPr>
            </a:lvl5pPr>
            <a:lvl6pPr marL="2286000" lvl="5" algn="l" defTabSz="914400">
              <a:defRPr sz="1800" kern="1200">
                <a:solidFill>
                  <a:schemeClr val="tx1"/>
                </a:solidFill>
                <a:latin typeface="Gilroy-Bold"/>
                <a:ea typeface="OPPOSans B"/>
              </a:defRPr>
            </a:lvl6pPr>
            <a:lvl7pPr marL="2743200" lvl="6" algn="l" defTabSz="914400">
              <a:defRPr sz="1800" kern="1200">
                <a:solidFill>
                  <a:schemeClr val="tx1"/>
                </a:solidFill>
                <a:latin typeface="Gilroy-Bold"/>
                <a:ea typeface="OPPOSans B"/>
              </a:defRPr>
            </a:lvl7pPr>
            <a:lvl8pPr marL="3200400" lvl="7" algn="l" defTabSz="914400">
              <a:defRPr sz="1800" kern="1200">
                <a:solidFill>
                  <a:schemeClr val="tx1"/>
                </a:solidFill>
                <a:latin typeface="Gilroy-Bold"/>
                <a:ea typeface="OPPOSans B"/>
              </a:defRPr>
            </a:lvl8pPr>
            <a:lvl9pPr marL="3657600" lvl="8" algn="l" defTabSz="914400">
              <a:defRPr sz="1800" kern="1200">
                <a:solidFill>
                  <a:schemeClr val="tx1"/>
                </a:solidFill>
                <a:latin typeface="Gilroy-Bold"/>
                <a:ea typeface="OPPOSans B"/>
              </a:defRPr>
            </a:lvl9pPr>
          </a:lstStyle>
          <a:p>
            <a:pPr marL="0" marR="0" lvl="0" indent="0" algn="ctr" defTabSz="914400" eaLnBrk="1" fontAlgn="auto" latinLnBrk="0" hangingPunct="1">
              <a:spcBef>
                <a:spcPts val="0"/>
              </a:spcBef>
              <a:spcAft>
                <a:spcPts val="0"/>
              </a:spcAft>
              <a:buClrTx/>
              <a:buSzTx/>
              <a:buFontTx/>
              <a:buNone/>
              <a:tabLst/>
              <a:defRPr/>
            </a:pPr>
            <a:r>
              <a:rPr kumimoji="0" lang="zh-CN" altLang="en-US" sz="5400" b="1"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Alibaba PuHuiTi 2.0 95 ExtraBol" pitchFamily="18" charset="-122"/>
              </a:rPr>
              <a:t>谢谢大家</a:t>
            </a:r>
            <a:endParaRPr kumimoji="0" lang="en-US" altLang="zh-CN" sz="5400" b="1" u="none" strike="noStrike" kern="1200" cap="none" spc="0" normalizeH="0" baseline="0" noProof="0" dirty="0">
              <a:ln>
                <a:noFill/>
              </a:ln>
              <a:solidFill>
                <a:srgbClr val="000000"/>
              </a:solidFill>
              <a:effectLst/>
              <a:uLnTx/>
              <a:uFillTx/>
              <a:latin typeface="Microsoft YaHei" panose="020B0503020204020204" pitchFamily="34" charset="-122"/>
              <a:ea typeface="Microsoft YaHei" panose="020B0503020204020204" pitchFamily="34" charset="-122"/>
              <a:cs typeface="Alibaba PuHuiTi 2.0 95 ExtraBol" pitchFamily="18" charset="-122"/>
            </a:endParaRPr>
          </a:p>
          <a:p>
            <a:pPr marL="0" marR="0" lvl="0" indent="0" algn="ctr" defTabSz="914400" eaLnBrk="1" fontAlgn="auto" latinLnBrk="0" hangingPunct="1">
              <a:spcBef>
                <a:spcPts val="0"/>
              </a:spcBef>
              <a:spcAft>
                <a:spcPts val="0"/>
              </a:spcAft>
              <a:buClrTx/>
              <a:buSzTx/>
              <a:buFontTx/>
              <a:buNone/>
              <a:tabLst/>
              <a:defRPr/>
            </a:pPr>
            <a:r>
              <a:rPr lang="en-US" altLang="zh-CN" sz="5400" dirty="0">
                <a:solidFill>
                  <a:srgbClr val="000000"/>
                </a:solidFill>
                <a:latin typeface="Microsoft YaHei Light" panose="020B0503020204020204" pitchFamily="34" charset="-122"/>
                <a:ea typeface="Microsoft YaHei Light" panose="020B0503020204020204" pitchFamily="34" charset="-122"/>
                <a:cs typeface="Alibaba PuHuiTi 2.0 95 ExtraBol" pitchFamily="18" charset="-122"/>
              </a:rPr>
              <a:t>THANKS</a:t>
            </a:r>
            <a:endParaRPr kumimoji="0" lang="en-US" altLang="zh-CN" sz="5400" u="none" strike="noStrike" kern="1200" cap="none" spc="0" normalizeH="0" baseline="0" noProof="0" dirty="0">
              <a:ln>
                <a:noFill/>
              </a:ln>
              <a:solidFill>
                <a:srgbClr val="000000"/>
              </a:solidFill>
              <a:effectLst/>
              <a:uLnTx/>
              <a:uFillTx/>
              <a:latin typeface="Microsoft YaHei Light" panose="020B0503020204020204" pitchFamily="34" charset="-122"/>
              <a:ea typeface="Microsoft YaHei Light" panose="020B0503020204020204" pitchFamily="34" charset="-122"/>
              <a:cs typeface="Alibaba PuHuiTi 2.0 95 ExtraBol" pitchFamily="18" charset="-122"/>
            </a:endParaRPr>
          </a:p>
        </p:txBody>
      </p:sp>
      <p:pic>
        <p:nvPicPr>
          <p:cNvPr id="49" name="图片 48">
            <a:extLst>
              <a:ext uri="{FF2B5EF4-FFF2-40B4-BE49-F238E27FC236}">
                <a16:creationId xmlns:a16="http://schemas.microsoft.com/office/drawing/2014/main" id="{FCD7DDFF-1F79-6539-905D-21B23728F459}"/>
              </a:ext>
            </a:extLst>
          </p:cNvPr>
          <p:cNvPicPr>
            <a:picLocks noChangeAspect="1"/>
          </p:cNvPicPr>
          <p:nvPr/>
        </p:nvPicPr>
        <p:blipFill>
          <a:blip r:embed="rId7"/>
          <a:stretch>
            <a:fillRect/>
          </a:stretch>
        </p:blipFill>
        <p:spPr>
          <a:xfrm>
            <a:off x="9713511" y="2615010"/>
            <a:ext cx="864000" cy="864000"/>
          </a:xfrm>
          <a:prstGeom prst="rect">
            <a:avLst/>
          </a:prstGeom>
        </p:spPr>
      </p:pic>
      <p:pic>
        <p:nvPicPr>
          <p:cNvPr id="50" name="图片 49">
            <a:extLst>
              <a:ext uri="{FF2B5EF4-FFF2-40B4-BE49-F238E27FC236}">
                <a16:creationId xmlns:a16="http://schemas.microsoft.com/office/drawing/2014/main" id="{254FC057-0A71-1E59-9EE0-223AD491CDEE}"/>
              </a:ext>
            </a:extLst>
          </p:cNvPr>
          <p:cNvPicPr>
            <a:picLocks noChangeAspect="1"/>
          </p:cNvPicPr>
          <p:nvPr/>
        </p:nvPicPr>
        <p:blipFill>
          <a:blip r:embed="rId8"/>
          <a:stretch>
            <a:fillRect/>
          </a:stretch>
        </p:blipFill>
        <p:spPr>
          <a:xfrm>
            <a:off x="8039037" y="4808311"/>
            <a:ext cx="864000" cy="864000"/>
          </a:xfrm>
          <a:prstGeom prst="rect">
            <a:avLst/>
          </a:prstGeom>
        </p:spPr>
      </p:pic>
      <p:pic>
        <p:nvPicPr>
          <p:cNvPr id="51" name="图片 50">
            <a:extLst>
              <a:ext uri="{FF2B5EF4-FFF2-40B4-BE49-F238E27FC236}">
                <a16:creationId xmlns:a16="http://schemas.microsoft.com/office/drawing/2014/main" id="{64B3AB6E-99F9-6142-ECF2-A82A5733391F}"/>
              </a:ext>
            </a:extLst>
          </p:cNvPr>
          <p:cNvPicPr>
            <a:picLocks noChangeAspect="1"/>
          </p:cNvPicPr>
          <p:nvPr/>
        </p:nvPicPr>
        <p:blipFill>
          <a:blip r:embed="rId9"/>
          <a:stretch>
            <a:fillRect/>
          </a:stretch>
        </p:blipFill>
        <p:spPr>
          <a:xfrm>
            <a:off x="6770713" y="1850906"/>
            <a:ext cx="864000" cy="864000"/>
          </a:xfrm>
          <a:prstGeom prst="rect">
            <a:avLst/>
          </a:prstGeom>
        </p:spPr>
      </p:pic>
    </p:spTree>
    <p:extLst>
      <p:ext uri="{BB962C8B-B14F-4D97-AF65-F5344CB8AC3E}">
        <p14:creationId xmlns:p14="http://schemas.microsoft.com/office/powerpoint/2010/main" val="2626505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330893" y="161219"/>
            <a:ext cx="2241108" cy="400110"/>
          </a:xfrm>
          <a:prstGeom prst="rect">
            <a:avLst/>
          </a:prstGeom>
          <a:noFill/>
        </p:spPr>
        <p:txBody>
          <a:bodyPr wrap="square" rtlCol="0">
            <a:spAutoFit/>
          </a:bodyPr>
          <a:lstStyle/>
          <a:p>
            <a:pPr algn="dist"/>
            <a:r>
              <a:rPr kumimoji="1" lang="en-US" altLang="zh-CN" sz="20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Go</a:t>
            </a:r>
            <a:r>
              <a:rPr kumimoji="1" lang="zh-CN" altLang="en-US" sz="20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语言开发入门</a:t>
            </a:r>
            <a:endParaRPr kumimoji="1" lang="zh-CN" altLang="en-US" sz="20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endParaRPr>
          </a:p>
        </p:txBody>
      </p:sp>
      <p:sp>
        <p:nvSpPr>
          <p:cNvPr id="23" name="文本框 22">
            <a:extLst>
              <a:ext uri="{FF2B5EF4-FFF2-40B4-BE49-F238E27FC236}">
                <a16:creationId xmlns:a16="http://schemas.microsoft.com/office/drawing/2014/main" id="{6B534525-43F3-BB76-3163-C3ADBA2D20CB}"/>
              </a:ext>
            </a:extLst>
          </p:cNvPr>
          <p:cNvSpPr txBox="1"/>
          <p:nvPr/>
        </p:nvSpPr>
        <p:spPr>
          <a:xfrm>
            <a:off x="579293" y="807464"/>
            <a:ext cx="6662056" cy="583493"/>
          </a:xfrm>
          <a:prstGeom prst="rect">
            <a:avLst/>
          </a:prstGeom>
          <a:noFill/>
        </p:spPr>
        <p:txBody>
          <a:bodyPr wrap="square">
            <a:spAutoFit/>
          </a:bodyPr>
          <a:lstStyle/>
          <a:p>
            <a:pPr>
              <a:lnSpc>
                <a:spcPct val="150000"/>
              </a:lnSpc>
              <a:buFont typeface="Arial" panose="020B0604020202020204" pitchFamily="34" charset="0"/>
              <a:buChar char="•"/>
            </a:pPr>
            <a:r>
              <a:rPr lang="zh-CN" altLang="en-US" sz="2400" dirty="0">
                <a:solidFill>
                  <a:schemeClr val="tx1">
                    <a:lumMod val="85000"/>
                    <a:lumOff val="15000"/>
                  </a:schemeClr>
                </a:solidFill>
                <a:effectLst/>
                <a:latin typeface="Microsoft YaHei Light" panose="020B0503020204020204" pitchFamily="34" charset="-122"/>
                <a:ea typeface="Microsoft YaHei Light" panose="020B0503020204020204" pitchFamily="34" charset="-122"/>
              </a:rPr>
              <a:t> </a:t>
            </a:r>
            <a:r>
              <a:rPr lang="en-US" altLang="zh-CN" sz="2400" b="1" dirty="0">
                <a:solidFill>
                  <a:schemeClr val="tx1">
                    <a:lumMod val="85000"/>
                    <a:lumOff val="15000"/>
                  </a:schemeClr>
                </a:solidFill>
                <a:effectLst/>
                <a:latin typeface="黑体" panose="02010609060101010101" pitchFamily="49" charset="-122"/>
                <a:ea typeface="黑体" panose="02010609060101010101" pitchFamily="49" charset="-122"/>
              </a:rPr>
              <a:t>cilium-eBPF</a:t>
            </a:r>
            <a:r>
              <a:rPr lang="zh-CN" altLang="en-US" sz="2400" b="1" dirty="0">
                <a:solidFill>
                  <a:schemeClr val="tx1">
                    <a:lumMod val="85000"/>
                    <a:lumOff val="15000"/>
                  </a:schemeClr>
                </a:solidFill>
                <a:effectLst/>
                <a:latin typeface="黑体" panose="02010609060101010101" pitchFamily="49" charset="-122"/>
                <a:ea typeface="黑体" panose="02010609060101010101" pitchFamily="49" charset="-122"/>
              </a:rPr>
              <a:t>介绍</a:t>
            </a:r>
          </a:p>
        </p:txBody>
      </p:sp>
      <p:sp>
        <p:nvSpPr>
          <p:cNvPr id="3" name="文本框 2">
            <a:extLst>
              <a:ext uri="{FF2B5EF4-FFF2-40B4-BE49-F238E27FC236}">
                <a16:creationId xmlns:a16="http://schemas.microsoft.com/office/drawing/2014/main" id="{5ED5F7C2-EBFF-2763-4231-2977F30FF83E}"/>
              </a:ext>
            </a:extLst>
          </p:cNvPr>
          <p:cNvSpPr txBox="1"/>
          <p:nvPr/>
        </p:nvSpPr>
        <p:spPr>
          <a:xfrm>
            <a:off x="579293" y="1423280"/>
            <a:ext cx="9007620" cy="224305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Cilium-eBPF</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是为</a:t>
            </a:r>
            <a:r>
              <a:rPr lang="en-US" altLang="zh-CN" sz="2400" dirty="0" err="1">
                <a:solidFill>
                  <a:schemeClr val="tx1">
                    <a:lumMod val="85000"/>
                    <a:lumOff val="15000"/>
                  </a:schemeClr>
                </a:solidFill>
                <a:latin typeface="微软雅黑" panose="020B0503020204020204" pitchFamily="34" charset="-122"/>
                <a:ea typeface="微软雅黑" panose="020B0503020204020204" pitchFamily="34" charset="-122"/>
              </a:rPr>
              <a:t>golang</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开发的一套</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eBPF</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框架，由</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Cloudflare</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和</a:t>
            </a: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Cilium</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联合维护。特点是依赖的包很少，无运行时依赖，且提供了详细的文档。</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Reference: https://pkg.go.dev/github.com/cilium/ebpf</a:t>
            </a:r>
            <a:endPar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C932B16A-4491-15DD-BCE9-03799DA17AE7}"/>
              </a:ext>
            </a:extLst>
          </p:cNvPr>
          <p:cNvSpPr txBox="1"/>
          <p:nvPr/>
        </p:nvSpPr>
        <p:spPr>
          <a:xfrm>
            <a:off x="628759" y="3837166"/>
            <a:ext cx="4835788" cy="583493"/>
          </a:xfrm>
          <a:prstGeom prst="rect">
            <a:avLst/>
          </a:prstGeom>
          <a:noFill/>
        </p:spPr>
        <p:txBody>
          <a:bodyPr wrap="square">
            <a:spAutoFit/>
          </a:bodyPr>
          <a:lstStyle/>
          <a:p>
            <a:pPr>
              <a:lnSpc>
                <a:spcPct val="150000"/>
              </a:lnSpc>
              <a:buFont typeface="Arial" panose="020B0604020202020204" pitchFamily="34" charset="0"/>
              <a:buChar char="•"/>
            </a:pPr>
            <a:r>
              <a:rPr lang="zh-CN" altLang="en-US" sz="2400" dirty="0">
                <a:solidFill>
                  <a:schemeClr val="tx1">
                    <a:lumMod val="85000"/>
                    <a:lumOff val="15000"/>
                  </a:schemeClr>
                </a:solidFill>
                <a:effectLst/>
                <a:latin typeface="Microsoft YaHei Light" panose="020B0503020204020204" pitchFamily="34" charset="-122"/>
                <a:ea typeface="Microsoft YaHei Light" panose="020B0503020204020204" pitchFamily="34" charset="-122"/>
              </a:rPr>
              <a:t> </a:t>
            </a:r>
            <a:r>
              <a:rPr lang="zh-CN" altLang="en-US" sz="2400" b="1" dirty="0">
                <a:solidFill>
                  <a:schemeClr val="tx1">
                    <a:lumMod val="85000"/>
                    <a:lumOff val="15000"/>
                  </a:schemeClr>
                </a:solidFill>
                <a:effectLst/>
                <a:latin typeface="黑体" panose="02010609060101010101" pitchFamily="49" charset="-122"/>
                <a:ea typeface="黑体" panose="02010609060101010101" pitchFamily="49" charset="-122"/>
              </a:rPr>
              <a:t>依赖环境</a:t>
            </a:r>
          </a:p>
        </p:txBody>
      </p:sp>
      <p:sp>
        <p:nvSpPr>
          <p:cNvPr id="6" name="文本框 5">
            <a:extLst>
              <a:ext uri="{FF2B5EF4-FFF2-40B4-BE49-F238E27FC236}">
                <a16:creationId xmlns:a16="http://schemas.microsoft.com/office/drawing/2014/main" id="{FD93F81E-2D57-B9C0-0DFD-9DF227279A64}"/>
              </a:ext>
            </a:extLst>
          </p:cNvPr>
          <p:cNvSpPr txBox="1"/>
          <p:nvPr/>
        </p:nvSpPr>
        <p:spPr>
          <a:xfrm>
            <a:off x="509886" y="4544344"/>
            <a:ext cx="7431677" cy="1135054"/>
          </a:xfrm>
          <a:prstGeom prst="rect">
            <a:avLst/>
          </a:prstGeom>
          <a:noFill/>
        </p:spPr>
        <p:txBody>
          <a:bodyPr wrap="square" rtlCol="0">
            <a:spAutoFit/>
          </a:bodyPr>
          <a:lstStyle>
            <a:defPPr>
              <a:defRPr lang="zh-CN"/>
            </a:defPPr>
            <a:lvl1pPr>
              <a:defRPr sz="2400"/>
            </a:lvl1pPr>
          </a:lstStyle>
          <a:p>
            <a:pP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1</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）官方尚在维护的</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Golang</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版本</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2</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Linux</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版本</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&gt;=4.9</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26" name="Picture 2" descr="HoneyGopher">
            <a:extLst>
              <a:ext uri="{FF2B5EF4-FFF2-40B4-BE49-F238E27FC236}">
                <a16:creationId xmlns:a16="http://schemas.microsoft.com/office/drawing/2014/main" id="{29EA0178-F07B-2BAA-EFF4-94966C5CE7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975659" y="980658"/>
            <a:ext cx="2857500" cy="2771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1723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a:extLst>
              <a:ext uri="{FF2B5EF4-FFF2-40B4-BE49-F238E27FC236}">
                <a16:creationId xmlns:a16="http://schemas.microsoft.com/office/drawing/2014/main" id="{FBEE9320-B6AB-3D6C-571F-FB9393289C22}"/>
              </a:ext>
            </a:extLst>
          </p:cNvPr>
          <p:cNvPicPr>
            <a:picLocks noChangeAspect="1"/>
          </p:cNvPicPr>
          <p:nvPr/>
        </p:nvPicPr>
        <p:blipFill>
          <a:blip r:embed="rId3"/>
          <a:stretch>
            <a:fillRect/>
          </a:stretch>
        </p:blipFill>
        <p:spPr>
          <a:xfrm>
            <a:off x="5981985" y="2575963"/>
            <a:ext cx="3306809" cy="4282037"/>
          </a:xfrm>
          <a:prstGeom prst="rect">
            <a:avLst/>
          </a:prstGeom>
        </p:spPr>
      </p:pic>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4"/>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5"/>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6"/>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7"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330893" y="161219"/>
            <a:ext cx="2241108" cy="4001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1" lang="en-US" altLang="zh-CN" sz="2000" b="0" i="0" u="none" strike="noStrike" kern="1200" cap="none" spc="0" normalizeH="0" baseline="0" noProof="0" dirty="0">
                <a:ln>
                  <a:noFill/>
                </a:ln>
                <a:solidFill>
                  <a:prstClr val="white"/>
                </a:solidFill>
                <a:effectLst/>
                <a:uLnTx/>
                <a:uFillTx/>
                <a:latin typeface="Microsoft YaHei Light" panose="020B0503020204020204" pitchFamily="34" charset="-122"/>
                <a:ea typeface="Microsoft YaHei Light" panose="020B0503020204020204" pitchFamily="34" charset="-122"/>
                <a:cs typeface="Alibaba PuHuiTi 2.0 35 Thin" pitchFamily="18" charset="-122"/>
              </a:rPr>
              <a:t>Go</a:t>
            </a:r>
            <a:r>
              <a:rPr kumimoji="1" lang="zh-CN" altLang="en-US" sz="2000" b="0" i="0" u="none" strike="noStrike" kern="1200" cap="none" spc="0" normalizeH="0" baseline="0" noProof="0" dirty="0">
                <a:ln>
                  <a:noFill/>
                </a:ln>
                <a:solidFill>
                  <a:prstClr val="white"/>
                </a:solidFill>
                <a:effectLst/>
                <a:uLnTx/>
                <a:uFillTx/>
                <a:latin typeface="Microsoft YaHei Light" panose="020B0503020204020204" pitchFamily="34" charset="-122"/>
                <a:ea typeface="Microsoft YaHei Light" panose="020B0503020204020204" pitchFamily="34" charset="-122"/>
                <a:cs typeface="Alibaba PuHuiTi 2.0 35 Thin" pitchFamily="18" charset="-122"/>
              </a:rPr>
              <a:t>语言开发入门</a:t>
            </a:r>
            <a:endParaRPr kumimoji="1" lang="zh-CN" altLang="en-US" sz="2000" b="1"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Alibaba PuHuiTi 2.0 55 Regular" pitchFamily="18" charset="-122"/>
            </a:endParaRPr>
          </a:p>
        </p:txBody>
      </p:sp>
      <p:sp>
        <p:nvSpPr>
          <p:cNvPr id="23" name="文本框 22">
            <a:extLst>
              <a:ext uri="{FF2B5EF4-FFF2-40B4-BE49-F238E27FC236}">
                <a16:creationId xmlns:a16="http://schemas.microsoft.com/office/drawing/2014/main" id="{6B534525-43F3-BB76-3163-C3ADBA2D20CB}"/>
              </a:ext>
            </a:extLst>
          </p:cNvPr>
          <p:cNvSpPr txBox="1"/>
          <p:nvPr/>
        </p:nvSpPr>
        <p:spPr>
          <a:xfrm>
            <a:off x="579293" y="807464"/>
            <a:ext cx="6662056" cy="58349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lumMod val="85000"/>
                    <a:lumOff val="15000"/>
                  </a:prstClr>
                </a:solidFill>
                <a:effectLst/>
                <a:uLnTx/>
                <a:uFillTx/>
                <a:latin typeface="Microsoft YaHei Light" panose="020B0503020204020204" pitchFamily="34" charset="-122"/>
                <a:ea typeface="Microsoft YaHei Light" panose="020B0503020204020204" pitchFamily="34" charset="-122"/>
                <a:cs typeface="+mn-cs"/>
              </a:rPr>
              <a:t> </a:t>
            </a:r>
            <a:r>
              <a:rPr lang="zh-CN" altLang="en-US" sz="2400" b="1" dirty="0">
                <a:solidFill>
                  <a:prstClr val="black">
                    <a:lumMod val="85000"/>
                    <a:lumOff val="15000"/>
                  </a:prstClr>
                </a:solidFill>
                <a:latin typeface="黑体" panose="02010609060101010101" pitchFamily="49" charset="-122"/>
                <a:ea typeface="黑体" panose="02010609060101010101" pitchFamily="49" charset="-122"/>
              </a:rPr>
              <a:t>环境配置与试运行</a:t>
            </a:r>
            <a:endParaRPr kumimoji="0" lang="zh-CN" altLang="en-US" sz="2400" b="1" i="0" u="none" strike="noStrike" kern="1200" cap="none" spc="0" normalizeH="0" baseline="0" noProof="0" dirty="0">
              <a:ln>
                <a:noFill/>
              </a:ln>
              <a:solidFill>
                <a:prstClr val="black">
                  <a:lumMod val="85000"/>
                  <a:lumOff val="15000"/>
                </a:prstClr>
              </a:solidFill>
              <a:effectLst/>
              <a:uLnTx/>
              <a:uFillTx/>
              <a:latin typeface="黑体" panose="02010609060101010101" pitchFamily="49" charset="-122"/>
              <a:ea typeface="黑体" panose="02010609060101010101" pitchFamily="49" charset="-122"/>
              <a:cs typeface="+mn-cs"/>
            </a:endParaRPr>
          </a:p>
        </p:txBody>
      </p:sp>
      <p:sp>
        <p:nvSpPr>
          <p:cNvPr id="2" name="文本框 1">
            <a:extLst>
              <a:ext uri="{FF2B5EF4-FFF2-40B4-BE49-F238E27FC236}">
                <a16:creationId xmlns:a16="http://schemas.microsoft.com/office/drawing/2014/main" id="{7B324B30-8831-2A4E-AD66-39E38687A4A0}"/>
              </a:ext>
            </a:extLst>
          </p:cNvPr>
          <p:cNvSpPr txBox="1"/>
          <p:nvPr/>
        </p:nvSpPr>
        <p:spPr>
          <a:xfrm>
            <a:off x="658760" y="1329850"/>
            <a:ext cx="10596427" cy="1200329"/>
          </a:xfrm>
          <a:prstGeom prst="rect">
            <a:avLst/>
          </a:prstGeom>
          <a:noFill/>
        </p:spPr>
        <p:txBody>
          <a:bodyPr wrap="square" rtlCol="0">
            <a:spAutoFit/>
          </a:bodyPr>
          <a:lstStyle/>
          <a:p>
            <a:r>
              <a:rPr lang="en-US" altLang="zh-CN" sz="2400" dirty="0" err="1">
                <a:latin typeface="Consolas" panose="020B0609020204030204" pitchFamily="49" charset="0"/>
              </a:rPr>
              <a:t>sudo</a:t>
            </a:r>
            <a:r>
              <a:rPr lang="en-US" altLang="zh-CN" sz="2400" dirty="0">
                <a:latin typeface="Consolas" panose="020B0609020204030204" pitchFamily="49" charset="0"/>
              </a:rPr>
              <a:t> apt install clang </a:t>
            </a:r>
            <a:r>
              <a:rPr lang="en-US" altLang="zh-CN" sz="2400" dirty="0" err="1">
                <a:latin typeface="Consolas" panose="020B0609020204030204" pitchFamily="49" charset="0"/>
              </a:rPr>
              <a:t>llvm</a:t>
            </a:r>
            <a:endParaRPr lang="en-US" altLang="zh-CN" sz="2400" dirty="0">
              <a:latin typeface="Consolas" panose="020B0609020204030204" pitchFamily="49" charset="0"/>
            </a:endParaRPr>
          </a:p>
          <a:p>
            <a:r>
              <a:rPr lang="en-US" altLang="zh-CN" sz="2400" dirty="0">
                <a:latin typeface="Consolas" panose="020B0609020204030204" pitchFamily="49" charset="0"/>
              </a:rPr>
              <a:t>export BPF_CLANG=clang</a:t>
            </a:r>
          </a:p>
          <a:p>
            <a:r>
              <a:rPr lang="en-US" altLang="zh-CN" sz="2400" dirty="0">
                <a:latin typeface="Consolas" panose="020B0609020204030204" pitchFamily="49" charset="0"/>
              </a:rPr>
              <a:t>git clone https://github.com/cilium/ebpf.git</a:t>
            </a:r>
          </a:p>
        </p:txBody>
      </p:sp>
      <p:sp>
        <p:nvSpPr>
          <p:cNvPr id="5" name="文本框 4">
            <a:extLst>
              <a:ext uri="{FF2B5EF4-FFF2-40B4-BE49-F238E27FC236}">
                <a16:creationId xmlns:a16="http://schemas.microsoft.com/office/drawing/2014/main" id="{F4F551BC-B58B-A9A4-2F6B-12BCC922CCFB}"/>
              </a:ext>
            </a:extLst>
          </p:cNvPr>
          <p:cNvSpPr txBox="1"/>
          <p:nvPr/>
        </p:nvSpPr>
        <p:spPr>
          <a:xfrm>
            <a:off x="625702" y="2605575"/>
            <a:ext cx="5961911" cy="2862322"/>
          </a:xfrm>
          <a:prstGeom prst="rect">
            <a:avLst/>
          </a:prstGeom>
          <a:noFill/>
        </p:spPr>
        <p:txBody>
          <a:bodyPr wrap="square" rtlCol="0">
            <a:spAutoFit/>
          </a:bodyPr>
          <a:lstStyle/>
          <a:p>
            <a:r>
              <a:rPr lang="zh-CN" altLang="en-US" sz="2000" dirty="0">
                <a:latin typeface="Consolas" panose="020B0609020204030204" pitchFamily="49" charset="0"/>
              </a:rPr>
              <a:t>运行示例：</a:t>
            </a:r>
            <a:endParaRPr lang="en-US" altLang="zh-CN" sz="2000" dirty="0">
              <a:latin typeface="Consolas" panose="020B0609020204030204" pitchFamily="49" charset="0"/>
            </a:endParaRPr>
          </a:p>
          <a:p>
            <a:r>
              <a:rPr lang="en-US" altLang="zh-CN" sz="2000" dirty="0">
                <a:latin typeface="Consolas" panose="020B0609020204030204" pitchFamily="49" charset="0"/>
              </a:rPr>
              <a:t>cd </a:t>
            </a:r>
            <a:r>
              <a:rPr lang="en-US" altLang="zh-CN" sz="2000" dirty="0" err="1">
                <a:latin typeface="Consolas" panose="020B0609020204030204" pitchFamily="49" charset="0"/>
              </a:rPr>
              <a:t>ebpf</a:t>
            </a:r>
            <a:r>
              <a:rPr lang="en-US" altLang="zh-CN" sz="2000" dirty="0">
                <a:latin typeface="Consolas" panose="020B0609020204030204" pitchFamily="49" charset="0"/>
              </a:rPr>
              <a:t>/examples</a:t>
            </a:r>
          </a:p>
          <a:p>
            <a:r>
              <a:rPr lang="en-US" altLang="zh-CN" sz="2000" dirty="0" err="1">
                <a:latin typeface="Consolas" panose="020B0609020204030204" pitchFamily="49" charset="0"/>
              </a:rPr>
              <a:t>mkdir</a:t>
            </a:r>
            <a:r>
              <a:rPr lang="en-US" altLang="zh-CN" sz="2000" dirty="0">
                <a:latin typeface="Consolas" panose="020B0609020204030204" pitchFamily="49" charset="0"/>
              </a:rPr>
              <a:t> test</a:t>
            </a:r>
          </a:p>
          <a:p>
            <a:r>
              <a:rPr lang="en-US" altLang="zh-CN" sz="2000" dirty="0">
                <a:latin typeface="Consolas" panose="020B0609020204030204" pitchFamily="49" charset="0"/>
              </a:rPr>
              <a:t>cp –r headers test/ </a:t>
            </a:r>
            <a:r>
              <a:rPr lang="en-US" altLang="zh-CN" sz="2000" dirty="0">
                <a:solidFill>
                  <a:srgbClr val="00B050"/>
                </a:solidFill>
                <a:latin typeface="Consolas" panose="020B0609020204030204" pitchFamily="49" charset="0"/>
              </a:rPr>
              <a:t># </a:t>
            </a:r>
            <a:r>
              <a:rPr lang="zh-CN" altLang="en-US" sz="2000" dirty="0">
                <a:solidFill>
                  <a:srgbClr val="00B050"/>
                </a:solidFill>
                <a:latin typeface="Consolas" panose="020B0609020204030204" pitchFamily="49" charset="0"/>
              </a:rPr>
              <a:t>复制头文件</a:t>
            </a:r>
            <a:endParaRPr lang="en-US" altLang="zh-CN" sz="2000" dirty="0">
              <a:solidFill>
                <a:srgbClr val="00B050"/>
              </a:solidFill>
              <a:latin typeface="Consolas" panose="020B0609020204030204" pitchFamily="49" charset="0"/>
            </a:endParaRPr>
          </a:p>
          <a:p>
            <a:r>
              <a:rPr lang="en-US" altLang="zh-CN" sz="2000" dirty="0" err="1">
                <a:latin typeface="Consolas" panose="020B0609020204030204" pitchFamily="49" charset="0"/>
              </a:rPr>
              <a:t>mkdir</a:t>
            </a:r>
            <a:r>
              <a:rPr lang="en-US" altLang="zh-CN" sz="2000" dirty="0">
                <a:latin typeface="Consolas" panose="020B0609020204030204" pitchFamily="49" charset="0"/>
              </a:rPr>
              <a:t> test/</a:t>
            </a:r>
            <a:r>
              <a:rPr lang="en-US" altLang="zh-CN" sz="2000" dirty="0" err="1">
                <a:latin typeface="Consolas" panose="020B0609020204030204" pitchFamily="49" charset="0"/>
              </a:rPr>
              <a:t>kprobe</a:t>
            </a:r>
            <a:r>
              <a:rPr lang="en-US" altLang="zh-CN" sz="2000" dirty="0">
                <a:latin typeface="Consolas" panose="020B0609020204030204" pitchFamily="49" charset="0"/>
              </a:rPr>
              <a:t> # </a:t>
            </a:r>
            <a:r>
              <a:rPr lang="zh-CN" altLang="en-US" sz="2000" dirty="0">
                <a:latin typeface="Consolas" panose="020B0609020204030204" pitchFamily="49" charset="0"/>
              </a:rPr>
              <a:t>建立目录结构</a:t>
            </a:r>
            <a:endParaRPr lang="en-US" altLang="zh-CN" sz="2000" dirty="0">
              <a:latin typeface="Consolas" panose="020B0609020204030204" pitchFamily="49" charset="0"/>
            </a:endParaRPr>
          </a:p>
          <a:p>
            <a:r>
              <a:rPr lang="en-US" altLang="zh-CN" sz="2000" dirty="0">
                <a:latin typeface="Consolas" panose="020B0609020204030204" pitchFamily="49" charset="0"/>
              </a:rPr>
              <a:t>cp </a:t>
            </a:r>
            <a:r>
              <a:rPr lang="en-US" altLang="zh-CN" sz="2000" dirty="0" err="1">
                <a:latin typeface="Consolas" panose="020B0609020204030204" pitchFamily="49" charset="0"/>
              </a:rPr>
              <a:t>kprobe.c</a:t>
            </a:r>
            <a:r>
              <a:rPr lang="en-US" altLang="zh-CN" sz="2000" dirty="0">
                <a:latin typeface="Consolas" panose="020B0609020204030204" pitchFamily="49" charset="0"/>
              </a:rPr>
              <a:t> test/</a:t>
            </a:r>
            <a:r>
              <a:rPr lang="en-US" altLang="zh-CN" sz="2000" dirty="0" err="1">
                <a:latin typeface="Consolas" panose="020B0609020204030204" pitchFamily="49" charset="0"/>
              </a:rPr>
              <a:t>kprobe</a:t>
            </a:r>
            <a:endParaRPr lang="en-US" altLang="zh-CN" sz="2000" dirty="0">
              <a:latin typeface="Consolas" panose="020B0609020204030204" pitchFamily="49" charset="0"/>
            </a:endParaRPr>
          </a:p>
          <a:p>
            <a:r>
              <a:rPr lang="en-US" altLang="zh-CN" sz="2000" dirty="0">
                <a:latin typeface="Consolas" panose="020B0609020204030204" pitchFamily="49" charset="0"/>
              </a:rPr>
              <a:t>cp </a:t>
            </a:r>
            <a:r>
              <a:rPr lang="en-US" altLang="zh-CN" sz="2000" dirty="0" err="1">
                <a:latin typeface="Consolas" panose="020B0609020204030204" pitchFamily="49" charset="0"/>
              </a:rPr>
              <a:t>main.go</a:t>
            </a:r>
            <a:r>
              <a:rPr lang="en-US" altLang="zh-CN" sz="2000" dirty="0">
                <a:latin typeface="Consolas" panose="020B0609020204030204" pitchFamily="49" charset="0"/>
              </a:rPr>
              <a:t> test/</a:t>
            </a:r>
            <a:r>
              <a:rPr lang="en-US" altLang="zh-CN" sz="2000" dirty="0" err="1">
                <a:latin typeface="Consolas" panose="020B0609020204030204" pitchFamily="49" charset="0"/>
              </a:rPr>
              <a:t>kprobe</a:t>
            </a:r>
            <a:endParaRPr lang="en-US" altLang="zh-CN" sz="2000" dirty="0">
              <a:latin typeface="Consolas" panose="020B0609020204030204" pitchFamily="49" charset="0"/>
            </a:endParaRPr>
          </a:p>
          <a:p>
            <a:r>
              <a:rPr lang="en-US" altLang="zh-CN" sz="2000" dirty="0">
                <a:latin typeface="Consolas" panose="020B0609020204030204" pitchFamily="49" charset="0"/>
              </a:rPr>
              <a:t>cp go.mod test/go.mod</a:t>
            </a:r>
          </a:p>
          <a:p>
            <a:endParaRPr lang="en-US" altLang="zh-CN" sz="2000" dirty="0">
              <a:latin typeface="Consolas" panose="020B0609020204030204" pitchFamily="49" charset="0"/>
            </a:endParaRPr>
          </a:p>
        </p:txBody>
      </p:sp>
      <p:sp>
        <p:nvSpPr>
          <p:cNvPr id="10" name="文本框 9">
            <a:extLst>
              <a:ext uri="{FF2B5EF4-FFF2-40B4-BE49-F238E27FC236}">
                <a16:creationId xmlns:a16="http://schemas.microsoft.com/office/drawing/2014/main" id="{9EEF10D8-2E94-C464-7AF6-B4DAC81C8835}"/>
              </a:ext>
            </a:extLst>
          </p:cNvPr>
          <p:cNvSpPr txBox="1"/>
          <p:nvPr/>
        </p:nvSpPr>
        <p:spPr>
          <a:xfrm>
            <a:off x="629263" y="5140939"/>
            <a:ext cx="4466297" cy="1631216"/>
          </a:xfrm>
          <a:prstGeom prst="rect">
            <a:avLst/>
          </a:prstGeom>
          <a:noFill/>
        </p:spPr>
        <p:txBody>
          <a:bodyPr wrap="square" rtlCol="0">
            <a:spAutoFit/>
          </a:bodyPr>
          <a:lstStyle/>
          <a:p>
            <a:r>
              <a:rPr lang="en-US" altLang="zh-CN" sz="2000" dirty="0">
                <a:latin typeface="Consolas" panose="020B0609020204030204" pitchFamily="49" charset="0"/>
              </a:rPr>
              <a:t>cd test</a:t>
            </a:r>
          </a:p>
          <a:p>
            <a:r>
              <a:rPr lang="en-US" altLang="zh-CN" sz="2000" dirty="0">
                <a:latin typeface="Consolas" panose="020B0609020204030204" pitchFamily="49" charset="0"/>
              </a:rPr>
              <a:t>go mod tidy # </a:t>
            </a:r>
            <a:r>
              <a:rPr lang="zh-CN" altLang="en-US" sz="2000" dirty="0">
                <a:latin typeface="Consolas" panose="020B0609020204030204" pitchFamily="49" charset="0"/>
              </a:rPr>
              <a:t>安装依赖</a:t>
            </a:r>
            <a:endParaRPr lang="en-US" altLang="zh-CN" sz="2000" dirty="0">
              <a:latin typeface="Consolas" panose="020B0609020204030204" pitchFamily="49" charset="0"/>
            </a:endParaRPr>
          </a:p>
          <a:p>
            <a:r>
              <a:rPr lang="en-US" altLang="zh-CN" sz="2000" dirty="0">
                <a:latin typeface="Consolas" panose="020B0609020204030204" pitchFamily="49" charset="0"/>
              </a:rPr>
              <a:t>cd </a:t>
            </a:r>
            <a:r>
              <a:rPr lang="en-US" altLang="zh-CN" sz="2000" dirty="0" err="1">
                <a:latin typeface="Consolas" panose="020B0609020204030204" pitchFamily="49" charset="0"/>
              </a:rPr>
              <a:t>kprobe</a:t>
            </a:r>
            <a:endParaRPr lang="en-US" altLang="zh-CN" sz="2000" dirty="0">
              <a:latin typeface="Consolas" panose="020B0609020204030204" pitchFamily="49" charset="0"/>
            </a:endParaRPr>
          </a:p>
          <a:p>
            <a:r>
              <a:rPr lang="en-US" altLang="zh-CN" sz="2000" dirty="0">
                <a:latin typeface="Consolas" panose="020B0609020204030204" pitchFamily="49" charset="0"/>
              </a:rPr>
              <a:t>go generate # </a:t>
            </a:r>
            <a:r>
              <a:rPr lang="zh-CN" altLang="en-US" sz="2000" dirty="0">
                <a:latin typeface="Consolas" panose="020B0609020204030204" pitchFamily="49" charset="0"/>
              </a:rPr>
              <a:t>编译</a:t>
            </a:r>
            <a:endParaRPr lang="en-US" altLang="zh-CN" sz="2000" dirty="0">
              <a:latin typeface="Consolas" panose="020B0609020204030204" pitchFamily="49" charset="0"/>
            </a:endParaRPr>
          </a:p>
          <a:p>
            <a:r>
              <a:rPr lang="en-US" altLang="zh-CN" sz="2000" dirty="0" err="1">
                <a:latin typeface="Consolas" panose="020B0609020204030204" pitchFamily="49" charset="0"/>
              </a:rPr>
              <a:t>sudo</a:t>
            </a:r>
            <a:r>
              <a:rPr lang="en-US" altLang="zh-CN" sz="2000" dirty="0">
                <a:latin typeface="Consolas" panose="020B0609020204030204" pitchFamily="49" charset="0"/>
              </a:rPr>
              <a:t> go run . # </a:t>
            </a:r>
            <a:r>
              <a:rPr lang="zh-CN" altLang="en-US" sz="2000" dirty="0">
                <a:latin typeface="Consolas" panose="020B0609020204030204" pitchFamily="49" charset="0"/>
              </a:rPr>
              <a:t>连接，运行</a:t>
            </a:r>
            <a:endParaRPr lang="en-US" altLang="zh-CN" sz="2000" dirty="0">
              <a:latin typeface="Consolas" panose="020B0609020204030204" pitchFamily="49" charset="0"/>
            </a:endParaRPr>
          </a:p>
        </p:txBody>
      </p:sp>
      <p:cxnSp>
        <p:nvCxnSpPr>
          <p:cNvPr id="14" name="直接箭头连接符 13">
            <a:extLst>
              <a:ext uri="{FF2B5EF4-FFF2-40B4-BE49-F238E27FC236}">
                <a16:creationId xmlns:a16="http://schemas.microsoft.com/office/drawing/2014/main" id="{1C52CA29-C797-6852-163C-2F783090B4B1}"/>
              </a:ext>
            </a:extLst>
          </p:cNvPr>
          <p:cNvCxnSpPr>
            <a:cxnSpLocks/>
          </p:cNvCxnSpPr>
          <p:nvPr/>
        </p:nvCxnSpPr>
        <p:spPr>
          <a:xfrm>
            <a:off x="7240163" y="3052565"/>
            <a:ext cx="1474936" cy="25165"/>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7" name="文本框 16">
            <a:extLst>
              <a:ext uri="{FF2B5EF4-FFF2-40B4-BE49-F238E27FC236}">
                <a16:creationId xmlns:a16="http://schemas.microsoft.com/office/drawing/2014/main" id="{EF869700-956F-C4CC-A82A-AA5800E57947}"/>
              </a:ext>
            </a:extLst>
          </p:cNvPr>
          <p:cNvSpPr txBox="1"/>
          <p:nvPr/>
        </p:nvSpPr>
        <p:spPr>
          <a:xfrm>
            <a:off x="8782424" y="2860280"/>
            <a:ext cx="877163" cy="369332"/>
          </a:xfrm>
          <a:prstGeom prst="rect">
            <a:avLst/>
          </a:prstGeom>
          <a:noFill/>
        </p:spPr>
        <p:txBody>
          <a:bodyPr wrap="none" rtlCol="0">
            <a:spAutoFit/>
          </a:bodyPr>
          <a:lstStyle/>
          <a:p>
            <a:r>
              <a:rPr lang="zh-CN" altLang="en-US" dirty="0"/>
              <a:t>头文件</a:t>
            </a:r>
          </a:p>
        </p:txBody>
      </p:sp>
      <p:cxnSp>
        <p:nvCxnSpPr>
          <p:cNvPr id="18" name="直接箭头连接符 17">
            <a:extLst>
              <a:ext uri="{FF2B5EF4-FFF2-40B4-BE49-F238E27FC236}">
                <a16:creationId xmlns:a16="http://schemas.microsoft.com/office/drawing/2014/main" id="{1F6013F4-65C9-A971-FCD0-F2D86FDADDAD}"/>
              </a:ext>
            </a:extLst>
          </p:cNvPr>
          <p:cNvCxnSpPr>
            <a:cxnSpLocks/>
          </p:cNvCxnSpPr>
          <p:nvPr/>
        </p:nvCxnSpPr>
        <p:spPr>
          <a:xfrm flipV="1">
            <a:off x="7364361" y="5773994"/>
            <a:ext cx="1350738" cy="435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2" name="文本框 21">
            <a:extLst>
              <a:ext uri="{FF2B5EF4-FFF2-40B4-BE49-F238E27FC236}">
                <a16:creationId xmlns:a16="http://schemas.microsoft.com/office/drawing/2014/main" id="{2B0A60F4-3296-1057-D120-59E28C9624F5}"/>
              </a:ext>
            </a:extLst>
          </p:cNvPr>
          <p:cNvSpPr txBox="1"/>
          <p:nvPr/>
        </p:nvSpPr>
        <p:spPr>
          <a:xfrm>
            <a:off x="8715099" y="5587215"/>
            <a:ext cx="1011815" cy="369332"/>
          </a:xfrm>
          <a:prstGeom prst="rect">
            <a:avLst/>
          </a:prstGeom>
          <a:noFill/>
        </p:spPr>
        <p:txBody>
          <a:bodyPr wrap="none" rtlCol="0">
            <a:spAutoFit/>
          </a:bodyPr>
          <a:lstStyle/>
          <a:p>
            <a:r>
              <a:rPr lang="en-US" altLang="zh-CN" dirty="0"/>
              <a:t>BPF</a:t>
            </a:r>
            <a:r>
              <a:rPr lang="zh-CN" altLang="en-US" dirty="0"/>
              <a:t>程序</a:t>
            </a:r>
          </a:p>
        </p:txBody>
      </p:sp>
      <p:cxnSp>
        <p:nvCxnSpPr>
          <p:cNvPr id="24" name="直接箭头连接符 23">
            <a:extLst>
              <a:ext uri="{FF2B5EF4-FFF2-40B4-BE49-F238E27FC236}">
                <a16:creationId xmlns:a16="http://schemas.microsoft.com/office/drawing/2014/main" id="{6C47B038-56D0-8D19-B574-F7FCC6680C12}"/>
              </a:ext>
            </a:extLst>
          </p:cNvPr>
          <p:cNvCxnSpPr>
            <a:cxnSpLocks/>
            <a:endCxn id="27" idx="1"/>
          </p:cNvCxnSpPr>
          <p:nvPr/>
        </p:nvCxnSpPr>
        <p:spPr>
          <a:xfrm flipV="1">
            <a:off x="7364361" y="6108947"/>
            <a:ext cx="1130710" cy="198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7" name="文本框 26">
            <a:extLst>
              <a:ext uri="{FF2B5EF4-FFF2-40B4-BE49-F238E27FC236}">
                <a16:creationId xmlns:a16="http://schemas.microsoft.com/office/drawing/2014/main" id="{13BAB7E9-E739-5E65-E2F6-3B9C5132B375}"/>
              </a:ext>
            </a:extLst>
          </p:cNvPr>
          <p:cNvSpPr txBox="1"/>
          <p:nvPr/>
        </p:nvSpPr>
        <p:spPr>
          <a:xfrm>
            <a:off x="8495071" y="5924281"/>
            <a:ext cx="1835759" cy="369332"/>
          </a:xfrm>
          <a:prstGeom prst="rect">
            <a:avLst/>
          </a:prstGeom>
          <a:noFill/>
        </p:spPr>
        <p:txBody>
          <a:bodyPr wrap="none" rtlCol="0">
            <a:spAutoFit/>
          </a:bodyPr>
          <a:lstStyle/>
          <a:p>
            <a:r>
              <a:rPr lang="zh-CN" altLang="en-US" dirty="0"/>
              <a:t>用户空间</a:t>
            </a:r>
            <a:r>
              <a:rPr lang="en-US" altLang="zh-CN" dirty="0"/>
              <a:t>go</a:t>
            </a:r>
            <a:r>
              <a:rPr lang="zh-CN" altLang="en-US" dirty="0"/>
              <a:t>程序</a:t>
            </a:r>
          </a:p>
        </p:txBody>
      </p:sp>
      <p:cxnSp>
        <p:nvCxnSpPr>
          <p:cNvPr id="29" name="直接箭头连接符 28">
            <a:extLst>
              <a:ext uri="{FF2B5EF4-FFF2-40B4-BE49-F238E27FC236}">
                <a16:creationId xmlns:a16="http://schemas.microsoft.com/office/drawing/2014/main" id="{D823C916-C1D8-3C0E-9A18-94661A0FA137}"/>
              </a:ext>
            </a:extLst>
          </p:cNvPr>
          <p:cNvCxnSpPr>
            <a:cxnSpLocks/>
          </p:cNvCxnSpPr>
          <p:nvPr/>
        </p:nvCxnSpPr>
        <p:spPr>
          <a:xfrm>
            <a:off x="7257335" y="6396230"/>
            <a:ext cx="1130710" cy="10024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1" name="文本框 30">
            <a:extLst>
              <a:ext uri="{FF2B5EF4-FFF2-40B4-BE49-F238E27FC236}">
                <a16:creationId xmlns:a16="http://schemas.microsoft.com/office/drawing/2014/main" id="{CE7DFCC0-5EFF-839F-C392-D6518F723413}"/>
              </a:ext>
            </a:extLst>
          </p:cNvPr>
          <p:cNvSpPr txBox="1"/>
          <p:nvPr/>
        </p:nvSpPr>
        <p:spPr>
          <a:xfrm>
            <a:off x="8388045" y="6338101"/>
            <a:ext cx="1569660" cy="369332"/>
          </a:xfrm>
          <a:prstGeom prst="rect">
            <a:avLst/>
          </a:prstGeom>
          <a:noFill/>
        </p:spPr>
        <p:txBody>
          <a:bodyPr wrap="none" rtlCol="0">
            <a:spAutoFit/>
          </a:bodyPr>
          <a:lstStyle/>
          <a:p>
            <a:r>
              <a:rPr lang="zh-CN" altLang="en-US" dirty="0"/>
              <a:t>依赖配置文件</a:t>
            </a:r>
          </a:p>
        </p:txBody>
      </p:sp>
    </p:spTree>
    <p:extLst>
      <p:ext uri="{BB962C8B-B14F-4D97-AF65-F5344CB8AC3E}">
        <p14:creationId xmlns:p14="http://schemas.microsoft.com/office/powerpoint/2010/main" val="2542496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330893" y="161219"/>
            <a:ext cx="2241108" cy="400110"/>
          </a:xfrm>
          <a:prstGeom prst="rect">
            <a:avLst/>
          </a:prstGeom>
          <a:noFill/>
        </p:spPr>
        <p:txBody>
          <a:bodyPr wrap="square" rtlCol="0">
            <a:spAutoFit/>
          </a:bodyPr>
          <a:lstStyle/>
          <a:p>
            <a:pPr algn="dist"/>
            <a:r>
              <a:rPr kumimoji="1" lang="en-US" altLang="zh-CN" sz="20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Go</a:t>
            </a:r>
            <a:r>
              <a:rPr kumimoji="1" lang="zh-CN" altLang="en-US" sz="20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语言开发入门</a:t>
            </a:r>
            <a:endParaRPr kumimoji="1" lang="zh-CN" altLang="en-US" sz="20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endParaRPr>
          </a:p>
        </p:txBody>
      </p:sp>
      <p:sp>
        <p:nvSpPr>
          <p:cNvPr id="23" name="文本框 22">
            <a:extLst>
              <a:ext uri="{FF2B5EF4-FFF2-40B4-BE49-F238E27FC236}">
                <a16:creationId xmlns:a16="http://schemas.microsoft.com/office/drawing/2014/main" id="{6B534525-43F3-BB76-3163-C3ADBA2D20CB}"/>
              </a:ext>
            </a:extLst>
          </p:cNvPr>
          <p:cNvSpPr txBox="1"/>
          <p:nvPr/>
        </p:nvSpPr>
        <p:spPr>
          <a:xfrm>
            <a:off x="579293" y="807464"/>
            <a:ext cx="6662056" cy="583493"/>
          </a:xfrm>
          <a:prstGeom prst="rect">
            <a:avLst/>
          </a:prstGeom>
          <a:noFill/>
        </p:spPr>
        <p:txBody>
          <a:bodyPr wrap="square">
            <a:spAutoFit/>
          </a:bodyPr>
          <a:lstStyle/>
          <a:p>
            <a:pPr>
              <a:lnSpc>
                <a:spcPct val="150000"/>
              </a:lnSpc>
              <a:buFont typeface="Arial" panose="020B0604020202020204" pitchFamily="34" charset="0"/>
              <a:buChar char="•"/>
            </a:pPr>
            <a:r>
              <a:rPr lang="zh-CN" altLang="en-US" sz="2400" dirty="0">
                <a:solidFill>
                  <a:schemeClr val="tx1">
                    <a:lumMod val="85000"/>
                    <a:lumOff val="15000"/>
                  </a:schemeClr>
                </a:solidFill>
                <a:effectLst/>
                <a:latin typeface="Microsoft YaHei Light" panose="020B0503020204020204" pitchFamily="34" charset="-122"/>
                <a:ea typeface="Microsoft YaHei Light" panose="020B0503020204020204" pitchFamily="34" charset="-122"/>
              </a:rPr>
              <a:t> </a:t>
            </a:r>
            <a:r>
              <a:rPr lang="zh-CN" altLang="en-US" sz="2400" b="1" dirty="0">
                <a:solidFill>
                  <a:schemeClr val="tx1">
                    <a:lumMod val="85000"/>
                    <a:lumOff val="15000"/>
                  </a:schemeClr>
                </a:solidFill>
                <a:effectLst/>
                <a:latin typeface="黑体" panose="02010609060101010101" pitchFamily="49" charset="-122"/>
                <a:ea typeface="黑体" panose="02010609060101010101" pitchFamily="49" charset="-122"/>
              </a:rPr>
              <a:t>运行结果</a:t>
            </a:r>
          </a:p>
        </p:txBody>
      </p:sp>
      <p:sp>
        <p:nvSpPr>
          <p:cNvPr id="3" name="文本框 2">
            <a:extLst>
              <a:ext uri="{FF2B5EF4-FFF2-40B4-BE49-F238E27FC236}">
                <a16:creationId xmlns:a16="http://schemas.microsoft.com/office/drawing/2014/main" id="{5ED5F7C2-EBFF-2763-4231-2977F30FF83E}"/>
              </a:ext>
            </a:extLst>
          </p:cNvPr>
          <p:cNvSpPr txBox="1"/>
          <p:nvPr/>
        </p:nvSpPr>
        <p:spPr>
          <a:xfrm>
            <a:off x="579293" y="1423280"/>
            <a:ext cx="9007620" cy="5810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逐行输出</a:t>
            </a:r>
            <a:r>
              <a:rPr lang="en-US" altLang="zh-CN" sz="2400" dirty="0" err="1">
                <a:solidFill>
                  <a:schemeClr val="tx1">
                    <a:lumMod val="85000"/>
                    <a:lumOff val="15000"/>
                  </a:schemeClr>
                </a:solidFill>
                <a:latin typeface="微软雅黑" panose="020B0503020204020204" pitchFamily="34" charset="-122"/>
                <a:ea typeface="微软雅黑" panose="020B0503020204020204" pitchFamily="34" charset="-122"/>
              </a:rPr>
              <a:t>sys_execve</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这个函数累积被调用的次数</a:t>
            </a:r>
          </a:p>
        </p:txBody>
      </p:sp>
      <p:pic>
        <p:nvPicPr>
          <p:cNvPr id="5" name="图片 4">
            <a:extLst>
              <a:ext uri="{FF2B5EF4-FFF2-40B4-BE49-F238E27FC236}">
                <a16:creationId xmlns:a16="http://schemas.microsoft.com/office/drawing/2014/main" id="{10961966-B9EC-BE02-11F0-61A83124478F}"/>
              </a:ext>
            </a:extLst>
          </p:cNvPr>
          <p:cNvPicPr>
            <a:picLocks noChangeAspect="1"/>
          </p:cNvPicPr>
          <p:nvPr/>
        </p:nvPicPr>
        <p:blipFill>
          <a:blip r:embed="rId7"/>
          <a:stretch>
            <a:fillRect/>
          </a:stretch>
        </p:blipFill>
        <p:spPr>
          <a:xfrm>
            <a:off x="1002080" y="2111452"/>
            <a:ext cx="6554602" cy="2824341"/>
          </a:xfrm>
          <a:prstGeom prst="rect">
            <a:avLst/>
          </a:prstGeom>
        </p:spPr>
      </p:pic>
    </p:spTree>
    <p:extLst>
      <p:ext uri="{BB962C8B-B14F-4D97-AF65-F5344CB8AC3E}">
        <p14:creationId xmlns:p14="http://schemas.microsoft.com/office/powerpoint/2010/main" val="30242419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330893" y="161219"/>
            <a:ext cx="2241108" cy="400110"/>
          </a:xfrm>
          <a:prstGeom prst="rect">
            <a:avLst/>
          </a:prstGeom>
          <a:noFill/>
        </p:spPr>
        <p:txBody>
          <a:bodyPr wrap="square" rtlCol="0">
            <a:spAutoFit/>
          </a:bodyPr>
          <a:lstStyle/>
          <a:p>
            <a:pPr algn="dist"/>
            <a:r>
              <a:rPr kumimoji="1" lang="en-US" altLang="zh-CN" sz="20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Go</a:t>
            </a:r>
            <a:r>
              <a:rPr kumimoji="1" lang="zh-CN" altLang="en-US" sz="20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语言开发入门</a:t>
            </a:r>
            <a:endParaRPr kumimoji="1" lang="zh-CN" altLang="en-US" sz="20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endParaRPr>
          </a:p>
        </p:txBody>
      </p:sp>
      <p:sp>
        <p:nvSpPr>
          <p:cNvPr id="23" name="文本框 22">
            <a:extLst>
              <a:ext uri="{FF2B5EF4-FFF2-40B4-BE49-F238E27FC236}">
                <a16:creationId xmlns:a16="http://schemas.microsoft.com/office/drawing/2014/main" id="{6B534525-43F3-BB76-3163-C3ADBA2D20CB}"/>
              </a:ext>
            </a:extLst>
          </p:cNvPr>
          <p:cNvSpPr txBox="1"/>
          <p:nvPr/>
        </p:nvSpPr>
        <p:spPr>
          <a:xfrm>
            <a:off x="7116547" y="1008303"/>
            <a:ext cx="3236621" cy="583493"/>
          </a:xfrm>
          <a:prstGeom prst="rect">
            <a:avLst/>
          </a:prstGeom>
          <a:noFill/>
        </p:spPr>
        <p:txBody>
          <a:bodyPr wrap="square">
            <a:spAutoFit/>
          </a:bodyPr>
          <a:lstStyle/>
          <a:p>
            <a:pPr>
              <a:lnSpc>
                <a:spcPct val="150000"/>
              </a:lnSpc>
              <a:buFont typeface="Arial" panose="020B0604020202020204" pitchFamily="34" charset="0"/>
              <a:buChar char="•"/>
            </a:pPr>
            <a:r>
              <a:rPr lang="zh-CN" altLang="en-US" sz="2400" dirty="0">
                <a:solidFill>
                  <a:schemeClr val="tx1">
                    <a:lumMod val="85000"/>
                    <a:lumOff val="15000"/>
                  </a:schemeClr>
                </a:solidFill>
                <a:effectLst/>
                <a:latin typeface="Microsoft YaHei Light" panose="020B0503020204020204" pitchFamily="34" charset="-122"/>
                <a:ea typeface="Microsoft YaHei Light" panose="020B0503020204020204" pitchFamily="34" charset="-122"/>
              </a:rPr>
              <a:t> </a:t>
            </a:r>
            <a:r>
              <a:rPr lang="zh-CN" altLang="en-US" sz="2400" b="1" dirty="0">
                <a:solidFill>
                  <a:schemeClr val="tx1">
                    <a:lumMod val="85000"/>
                    <a:lumOff val="15000"/>
                  </a:schemeClr>
                </a:solidFill>
                <a:effectLst/>
                <a:latin typeface="黑体" panose="02010609060101010101" pitchFamily="49" charset="-122"/>
                <a:ea typeface="黑体" panose="02010609060101010101" pitchFamily="49" charset="-122"/>
              </a:rPr>
              <a:t>如何开发？</a:t>
            </a:r>
          </a:p>
        </p:txBody>
      </p:sp>
      <p:sp>
        <p:nvSpPr>
          <p:cNvPr id="3" name="文本框 2">
            <a:extLst>
              <a:ext uri="{FF2B5EF4-FFF2-40B4-BE49-F238E27FC236}">
                <a16:creationId xmlns:a16="http://schemas.microsoft.com/office/drawing/2014/main" id="{5ED5F7C2-EBFF-2763-4231-2977F30FF83E}"/>
              </a:ext>
            </a:extLst>
          </p:cNvPr>
          <p:cNvSpPr txBox="1"/>
          <p:nvPr/>
        </p:nvSpPr>
        <p:spPr>
          <a:xfrm>
            <a:off x="7116547" y="1624119"/>
            <a:ext cx="4376165" cy="5810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1. BPF</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程序编写</a:t>
            </a:r>
          </a:p>
        </p:txBody>
      </p:sp>
      <p:pic>
        <p:nvPicPr>
          <p:cNvPr id="4" name="图片 3">
            <a:extLst>
              <a:ext uri="{FF2B5EF4-FFF2-40B4-BE49-F238E27FC236}">
                <a16:creationId xmlns:a16="http://schemas.microsoft.com/office/drawing/2014/main" id="{1B48A80C-0882-5E7D-FE86-96372C5159B9}"/>
              </a:ext>
            </a:extLst>
          </p:cNvPr>
          <p:cNvPicPr>
            <a:picLocks noChangeAspect="1"/>
          </p:cNvPicPr>
          <p:nvPr/>
        </p:nvPicPr>
        <p:blipFill>
          <a:blip r:embed="rId7"/>
          <a:stretch>
            <a:fillRect/>
          </a:stretch>
        </p:blipFill>
        <p:spPr>
          <a:xfrm>
            <a:off x="453140" y="934125"/>
            <a:ext cx="6393734" cy="5989839"/>
          </a:xfrm>
          <a:prstGeom prst="rect">
            <a:avLst/>
          </a:prstGeom>
        </p:spPr>
      </p:pic>
      <p:sp>
        <p:nvSpPr>
          <p:cNvPr id="6" name="矩形 5">
            <a:extLst>
              <a:ext uri="{FF2B5EF4-FFF2-40B4-BE49-F238E27FC236}">
                <a16:creationId xmlns:a16="http://schemas.microsoft.com/office/drawing/2014/main" id="{CB1F4091-35FD-03F9-0BA6-A8C2FB677CDB}"/>
              </a:ext>
            </a:extLst>
          </p:cNvPr>
          <p:cNvSpPr/>
          <p:nvPr/>
        </p:nvSpPr>
        <p:spPr>
          <a:xfrm>
            <a:off x="806245" y="2290916"/>
            <a:ext cx="4286865" cy="1455174"/>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B5B98E05-9895-3B14-66A1-5FF97FA65313}"/>
              </a:ext>
            </a:extLst>
          </p:cNvPr>
          <p:cNvSpPr txBox="1"/>
          <p:nvPr/>
        </p:nvSpPr>
        <p:spPr>
          <a:xfrm>
            <a:off x="5136319" y="3119408"/>
            <a:ext cx="6602541" cy="646331"/>
          </a:xfrm>
          <a:prstGeom prst="rect">
            <a:avLst/>
          </a:prstGeom>
          <a:noFill/>
        </p:spPr>
        <p:txBody>
          <a:bodyPr wrap="square" rtlCol="0">
            <a:spAutoFit/>
          </a:bodyPr>
          <a:lstStyle/>
          <a:p>
            <a:r>
              <a:rPr lang="zh-CN" altLang="en-US" dirty="0"/>
              <a:t>定义数组</a:t>
            </a:r>
            <a:r>
              <a:rPr lang="en-US" altLang="zh-CN" dirty="0"/>
              <a:t>Map</a:t>
            </a:r>
            <a:r>
              <a:rPr lang="zh-CN" altLang="en-US" dirty="0"/>
              <a:t>（作为一个</a:t>
            </a:r>
            <a:r>
              <a:rPr lang="en-US" altLang="zh-CN" dirty="0"/>
              <a:t>Map</a:t>
            </a:r>
            <a:r>
              <a:rPr lang="zh-CN" altLang="en-US" dirty="0"/>
              <a:t>对象），此处作为全局变量使用</a:t>
            </a:r>
            <a:endParaRPr lang="en-US" altLang="zh-CN" dirty="0"/>
          </a:p>
          <a:p>
            <a:r>
              <a:rPr lang="zh-CN" altLang="en-US" dirty="0"/>
              <a:t>可理解为</a:t>
            </a:r>
            <a:r>
              <a:rPr lang="en-US" altLang="zh-CN" dirty="0"/>
              <a:t>java</a:t>
            </a:r>
            <a:r>
              <a:rPr lang="zh-CN" altLang="en-US" dirty="0"/>
              <a:t>中的</a:t>
            </a:r>
            <a:r>
              <a:rPr lang="en-US" altLang="zh-CN" dirty="0" err="1"/>
              <a:t>ArrayList</a:t>
            </a:r>
            <a:r>
              <a:rPr lang="zh-CN" altLang="en-US" dirty="0"/>
              <a:t>，但不要理解为</a:t>
            </a:r>
            <a:r>
              <a:rPr lang="en-US" altLang="zh-CN" dirty="0"/>
              <a:t>C</a:t>
            </a:r>
            <a:r>
              <a:rPr lang="zh-CN" altLang="en-US" dirty="0"/>
              <a:t>中的数组</a:t>
            </a:r>
          </a:p>
        </p:txBody>
      </p:sp>
      <p:sp>
        <p:nvSpPr>
          <p:cNvPr id="11" name="矩形 10">
            <a:extLst>
              <a:ext uri="{FF2B5EF4-FFF2-40B4-BE49-F238E27FC236}">
                <a16:creationId xmlns:a16="http://schemas.microsoft.com/office/drawing/2014/main" id="{F2E2E9F5-6B2A-DC7C-140D-1181F4CF4038}"/>
              </a:ext>
            </a:extLst>
          </p:cNvPr>
          <p:cNvSpPr/>
          <p:nvPr/>
        </p:nvSpPr>
        <p:spPr>
          <a:xfrm>
            <a:off x="806245" y="3746090"/>
            <a:ext cx="2890684" cy="369333"/>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210DFF2E-57A1-070B-A625-A63924BEF3D2}"/>
              </a:ext>
            </a:extLst>
          </p:cNvPr>
          <p:cNvSpPr txBox="1"/>
          <p:nvPr/>
        </p:nvSpPr>
        <p:spPr>
          <a:xfrm>
            <a:off x="3697445" y="3751007"/>
            <a:ext cx="6852568" cy="369332"/>
          </a:xfrm>
          <a:prstGeom prst="rect">
            <a:avLst/>
          </a:prstGeom>
          <a:noFill/>
        </p:spPr>
        <p:txBody>
          <a:bodyPr wrap="square" rtlCol="0">
            <a:spAutoFit/>
          </a:bodyPr>
          <a:lstStyle/>
          <a:p>
            <a:r>
              <a:rPr lang="zh-CN" altLang="en-US" dirty="0"/>
              <a:t>指定插桩点为</a:t>
            </a:r>
            <a:r>
              <a:rPr lang="en-US" altLang="zh-CN" dirty="0" err="1"/>
              <a:t>kprobe</a:t>
            </a:r>
            <a:r>
              <a:rPr lang="zh-CN" altLang="en-US" dirty="0"/>
              <a:t>的</a:t>
            </a:r>
            <a:r>
              <a:rPr lang="en-US" altLang="zh-CN" dirty="0" err="1"/>
              <a:t>sys_execve</a:t>
            </a:r>
            <a:r>
              <a:rPr lang="zh-CN" altLang="en-US" dirty="0"/>
              <a:t>函数（运行程序的</a:t>
            </a:r>
            <a:r>
              <a:rPr lang="en-US" altLang="zh-CN" dirty="0" err="1"/>
              <a:t>syscall</a:t>
            </a:r>
            <a:r>
              <a:rPr lang="zh-CN" altLang="en-US" dirty="0"/>
              <a:t>）</a:t>
            </a:r>
          </a:p>
        </p:txBody>
      </p:sp>
      <p:sp>
        <p:nvSpPr>
          <p:cNvPr id="13" name="矩形 12">
            <a:extLst>
              <a:ext uri="{FF2B5EF4-FFF2-40B4-BE49-F238E27FC236}">
                <a16:creationId xmlns:a16="http://schemas.microsoft.com/office/drawing/2014/main" id="{A5E37019-2045-25D2-5FB8-BB679D0B748C}"/>
              </a:ext>
            </a:extLst>
          </p:cNvPr>
          <p:cNvSpPr/>
          <p:nvPr/>
        </p:nvSpPr>
        <p:spPr>
          <a:xfrm>
            <a:off x="1106129" y="4843010"/>
            <a:ext cx="5740745" cy="1455174"/>
          </a:xfrm>
          <a:prstGeom prst="rect">
            <a:avLst/>
          </a:prstGeom>
          <a:noFill/>
          <a:ln w="28575"/>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E55D43C2-3D41-CFD0-3AC8-BB590685B428}"/>
              </a:ext>
            </a:extLst>
          </p:cNvPr>
          <p:cNvSpPr txBox="1"/>
          <p:nvPr/>
        </p:nvSpPr>
        <p:spPr>
          <a:xfrm>
            <a:off x="6978315" y="5337485"/>
            <a:ext cx="3168576" cy="369332"/>
          </a:xfrm>
          <a:prstGeom prst="rect">
            <a:avLst/>
          </a:prstGeom>
          <a:noFill/>
        </p:spPr>
        <p:txBody>
          <a:bodyPr wrap="square" rtlCol="0">
            <a:spAutoFit/>
          </a:bodyPr>
          <a:lstStyle/>
          <a:p>
            <a:r>
              <a:rPr lang="en-US" altLang="zh-CN" dirty="0"/>
              <a:t>Map</a:t>
            </a:r>
            <a:r>
              <a:rPr lang="zh-CN" altLang="en-US" dirty="0"/>
              <a:t>加一操作。注意初始化</a:t>
            </a:r>
          </a:p>
        </p:txBody>
      </p:sp>
    </p:spTree>
    <p:extLst>
      <p:ext uri="{BB962C8B-B14F-4D97-AF65-F5344CB8AC3E}">
        <p14:creationId xmlns:p14="http://schemas.microsoft.com/office/powerpoint/2010/main" val="1149962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330893" y="161219"/>
            <a:ext cx="2241108" cy="400110"/>
          </a:xfrm>
          <a:prstGeom prst="rect">
            <a:avLst/>
          </a:prstGeom>
          <a:noFill/>
        </p:spPr>
        <p:txBody>
          <a:bodyPr wrap="square" rtlCol="0">
            <a:spAutoFit/>
          </a:bodyPr>
          <a:lstStyle/>
          <a:p>
            <a:pPr algn="dist"/>
            <a:r>
              <a:rPr kumimoji="1" lang="en-US" altLang="zh-CN" sz="20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Go</a:t>
            </a:r>
            <a:r>
              <a:rPr kumimoji="1" lang="zh-CN" altLang="en-US" sz="20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语言开发入门</a:t>
            </a:r>
            <a:endParaRPr kumimoji="1" lang="zh-CN" altLang="en-US" sz="20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endParaRPr>
          </a:p>
        </p:txBody>
      </p:sp>
      <p:sp>
        <p:nvSpPr>
          <p:cNvPr id="23" name="文本框 22">
            <a:extLst>
              <a:ext uri="{FF2B5EF4-FFF2-40B4-BE49-F238E27FC236}">
                <a16:creationId xmlns:a16="http://schemas.microsoft.com/office/drawing/2014/main" id="{6B534525-43F3-BB76-3163-C3ADBA2D20CB}"/>
              </a:ext>
            </a:extLst>
          </p:cNvPr>
          <p:cNvSpPr txBox="1"/>
          <p:nvPr/>
        </p:nvSpPr>
        <p:spPr>
          <a:xfrm>
            <a:off x="7116547" y="1008303"/>
            <a:ext cx="3236621" cy="583493"/>
          </a:xfrm>
          <a:prstGeom prst="rect">
            <a:avLst/>
          </a:prstGeom>
          <a:noFill/>
        </p:spPr>
        <p:txBody>
          <a:bodyPr wrap="square">
            <a:spAutoFit/>
          </a:bodyPr>
          <a:lstStyle/>
          <a:p>
            <a:pPr>
              <a:lnSpc>
                <a:spcPct val="150000"/>
              </a:lnSpc>
              <a:buFont typeface="Arial" panose="020B0604020202020204" pitchFamily="34" charset="0"/>
              <a:buChar char="•"/>
            </a:pPr>
            <a:r>
              <a:rPr lang="zh-CN" altLang="en-US" sz="2400" dirty="0">
                <a:solidFill>
                  <a:schemeClr val="tx1">
                    <a:lumMod val="85000"/>
                    <a:lumOff val="15000"/>
                  </a:schemeClr>
                </a:solidFill>
                <a:effectLst/>
                <a:latin typeface="Microsoft YaHei Light" panose="020B0503020204020204" pitchFamily="34" charset="-122"/>
                <a:ea typeface="Microsoft YaHei Light" panose="020B0503020204020204" pitchFamily="34" charset="-122"/>
              </a:rPr>
              <a:t> </a:t>
            </a:r>
            <a:r>
              <a:rPr lang="zh-CN" altLang="en-US" sz="2400" b="1" dirty="0">
                <a:solidFill>
                  <a:schemeClr val="tx1">
                    <a:lumMod val="85000"/>
                    <a:lumOff val="15000"/>
                  </a:schemeClr>
                </a:solidFill>
                <a:effectLst/>
                <a:latin typeface="黑体" panose="02010609060101010101" pitchFamily="49" charset="-122"/>
                <a:ea typeface="黑体" panose="02010609060101010101" pitchFamily="49" charset="-122"/>
              </a:rPr>
              <a:t>如何开发？</a:t>
            </a:r>
          </a:p>
        </p:txBody>
      </p:sp>
      <p:sp>
        <p:nvSpPr>
          <p:cNvPr id="3" name="文本框 2">
            <a:extLst>
              <a:ext uri="{FF2B5EF4-FFF2-40B4-BE49-F238E27FC236}">
                <a16:creationId xmlns:a16="http://schemas.microsoft.com/office/drawing/2014/main" id="{5ED5F7C2-EBFF-2763-4231-2977F30FF83E}"/>
              </a:ext>
            </a:extLst>
          </p:cNvPr>
          <p:cNvSpPr txBox="1"/>
          <p:nvPr/>
        </p:nvSpPr>
        <p:spPr>
          <a:xfrm>
            <a:off x="7116547" y="1624119"/>
            <a:ext cx="4376165" cy="151528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rPr>
              <a:t>2. </a:t>
            </a:r>
            <a:r>
              <a:rPr lang="en-US" altLang="zh-CN" sz="2400" dirty="0" err="1">
                <a:solidFill>
                  <a:schemeClr val="tx1">
                    <a:lumMod val="85000"/>
                    <a:lumOff val="15000"/>
                  </a:schemeClr>
                </a:solidFill>
                <a:latin typeface="微软雅黑" panose="020B0503020204020204" pitchFamily="34" charset="-122"/>
                <a:ea typeface="微软雅黑" panose="020B0503020204020204" pitchFamily="34" charset="-122"/>
              </a:rPr>
              <a:t>main.go</a:t>
            </a:r>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rPr>
              <a:t>编写</a:t>
            </a:r>
            <a:endPar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endParaRPr>
          </a:p>
          <a:p>
            <a:pPr marL="342900" indent="-342900">
              <a:lnSpc>
                <a:spcPct val="150000"/>
              </a:lnSpc>
              <a:buFont typeface="Arial" panose="020B0604020202020204" pitchFamily="34" charset="0"/>
              <a:buChar char="•"/>
            </a:pP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建议以</a:t>
            </a:r>
            <a:r>
              <a:rPr lang="en-US" altLang="zh-CN" sz="2000" dirty="0">
                <a:solidFill>
                  <a:schemeClr val="tx1">
                    <a:lumMod val="85000"/>
                    <a:lumOff val="15000"/>
                  </a:schemeClr>
                </a:solidFill>
                <a:latin typeface="微软雅黑" panose="020B0503020204020204" pitchFamily="34" charset="-122"/>
                <a:ea typeface="微软雅黑" panose="020B0503020204020204" pitchFamily="34" charset="-122"/>
              </a:rPr>
              <a:t>examples</a:t>
            </a:r>
            <a:r>
              <a:rPr lang="zh-CN" altLang="en-US" sz="2000" dirty="0">
                <a:solidFill>
                  <a:schemeClr val="tx1">
                    <a:lumMod val="85000"/>
                    <a:lumOff val="15000"/>
                  </a:schemeClr>
                </a:solidFill>
                <a:latin typeface="微软雅黑" panose="020B0503020204020204" pitchFamily="34" charset="-122"/>
                <a:ea typeface="微软雅黑" panose="020B0503020204020204" pitchFamily="34" charset="-122"/>
              </a:rPr>
              <a:t>中例子为基础做修改</a:t>
            </a:r>
          </a:p>
        </p:txBody>
      </p:sp>
      <p:pic>
        <p:nvPicPr>
          <p:cNvPr id="16" name="图片 15">
            <a:extLst>
              <a:ext uri="{FF2B5EF4-FFF2-40B4-BE49-F238E27FC236}">
                <a16:creationId xmlns:a16="http://schemas.microsoft.com/office/drawing/2014/main" id="{2A6C7A4A-0548-5E08-8740-67865FE7F434}"/>
              </a:ext>
            </a:extLst>
          </p:cNvPr>
          <p:cNvPicPr>
            <a:picLocks noChangeAspect="1"/>
          </p:cNvPicPr>
          <p:nvPr/>
        </p:nvPicPr>
        <p:blipFill>
          <a:blip r:embed="rId7"/>
          <a:stretch>
            <a:fillRect/>
          </a:stretch>
        </p:blipFill>
        <p:spPr>
          <a:xfrm>
            <a:off x="223177" y="749587"/>
            <a:ext cx="5890770" cy="3109229"/>
          </a:xfrm>
          <a:prstGeom prst="rect">
            <a:avLst/>
          </a:prstGeom>
        </p:spPr>
      </p:pic>
      <p:sp>
        <p:nvSpPr>
          <p:cNvPr id="17" name="文本框 16">
            <a:extLst>
              <a:ext uri="{FF2B5EF4-FFF2-40B4-BE49-F238E27FC236}">
                <a16:creationId xmlns:a16="http://schemas.microsoft.com/office/drawing/2014/main" id="{E4DBBB19-CB47-D8B5-1836-A908E508E5A9}"/>
              </a:ext>
            </a:extLst>
          </p:cNvPr>
          <p:cNvSpPr txBox="1"/>
          <p:nvPr/>
        </p:nvSpPr>
        <p:spPr>
          <a:xfrm>
            <a:off x="4572001" y="3234813"/>
            <a:ext cx="2251586" cy="369332"/>
          </a:xfrm>
          <a:prstGeom prst="rect">
            <a:avLst/>
          </a:prstGeom>
          <a:noFill/>
        </p:spPr>
        <p:txBody>
          <a:bodyPr wrap="square" rtlCol="0">
            <a:spAutoFit/>
          </a:bodyPr>
          <a:lstStyle/>
          <a:p>
            <a:r>
              <a:rPr lang="zh-CN" altLang="en-US" dirty="0"/>
              <a:t>加载</a:t>
            </a:r>
            <a:r>
              <a:rPr lang="en-US" altLang="zh-CN" dirty="0"/>
              <a:t>BPF</a:t>
            </a:r>
            <a:r>
              <a:rPr lang="zh-CN" altLang="en-US" dirty="0"/>
              <a:t>程序到内核</a:t>
            </a:r>
          </a:p>
        </p:txBody>
      </p:sp>
      <p:pic>
        <p:nvPicPr>
          <p:cNvPr id="22" name="图片 21">
            <a:extLst>
              <a:ext uri="{FF2B5EF4-FFF2-40B4-BE49-F238E27FC236}">
                <a16:creationId xmlns:a16="http://schemas.microsoft.com/office/drawing/2014/main" id="{B24A0DB5-8139-F109-E426-956A0E66F85F}"/>
              </a:ext>
            </a:extLst>
          </p:cNvPr>
          <p:cNvPicPr>
            <a:picLocks noChangeAspect="1"/>
          </p:cNvPicPr>
          <p:nvPr/>
        </p:nvPicPr>
        <p:blipFill>
          <a:blip r:embed="rId8"/>
          <a:stretch>
            <a:fillRect/>
          </a:stretch>
        </p:blipFill>
        <p:spPr>
          <a:xfrm>
            <a:off x="223177" y="3900259"/>
            <a:ext cx="4899429" cy="1242899"/>
          </a:xfrm>
          <a:prstGeom prst="rect">
            <a:avLst/>
          </a:prstGeom>
        </p:spPr>
      </p:pic>
      <p:sp>
        <p:nvSpPr>
          <p:cNvPr id="24" name="文本框 23">
            <a:extLst>
              <a:ext uri="{FF2B5EF4-FFF2-40B4-BE49-F238E27FC236}">
                <a16:creationId xmlns:a16="http://schemas.microsoft.com/office/drawing/2014/main" id="{F61EC364-E8B2-00A7-AE6E-92BEB6DC3672}"/>
              </a:ext>
            </a:extLst>
          </p:cNvPr>
          <p:cNvSpPr txBox="1"/>
          <p:nvPr/>
        </p:nvSpPr>
        <p:spPr>
          <a:xfrm>
            <a:off x="4970207" y="3936730"/>
            <a:ext cx="2251586" cy="369332"/>
          </a:xfrm>
          <a:prstGeom prst="rect">
            <a:avLst/>
          </a:prstGeom>
          <a:noFill/>
        </p:spPr>
        <p:txBody>
          <a:bodyPr wrap="square" rtlCol="0">
            <a:spAutoFit/>
          </a:bodyPr>
          <a:lstStyle/>
          <a:p>
            <a:r>
              <a:rPr lang="zh-CN" altLang="en-US" dirty="0"/>
              <a:t>注册</a:t>
            </a:r>
            <a:r>
              <a:rPr lang="en-US" altLang="zh-CN" dirty="0" err="1"/>
              <a:t>kprobe</a:t>
            </a:r>
            <a:endParaRPr lang="zh-CN" altLang="en-US" dirty="0"/>
          </a:p>
        </p:txBody>
      </p:sp>
      <p:cxnSp>
        <p:nvCxnSpPr>
          <p:cNvPr id="26" name="直接连接符 25">
            <a:extLst>
              <a:ext uri="{FF2B5EF4-FFF2-40B4-BE49-F238E27FC236}">
                <a16:creationId xmlns:a16="http://schemas.microsoft.com/office/drawing/2014/main" id="{EC4CF243-FAE0-C11A-9EF1-289041EDC81D}"/>
              </a:ext>
            </a:extLst>
          </p:cNvPr>
          <p:cNvCxnSpPr/>
          <p:nvPr/>
        </p:nvCxnSpPr>
        <p:spPr>
          <a:xfrm>
            <a:off x="2792361" y="4121396"/>
            <a:ext cx="1700981" cy="0"/>
          </a:xfrm>
          <a:prstGeom prst="line">
            <a:avLst/>
          </a:prstGeom>
          <a:ln w="19050"/>
        </p:spPr>
        <p:style>
          <a:lnRef idx="1">
            <a:schemeClr val="accent2"/>
          </a:lnRef>
          <a:fillRef idx="0">
            <a:schemeClr val="accent2"/>
          </a:fillRef>
          <a:effectRef idx="0">
            <a:schemeClr val="accent2"/>
          </a:effectRef>
          <a:fontRef idx="minor">
            <a:schemeClr val="tx1"/>
          </a:fontRef>
        </p:style>
      </p:cxnSp>
      <p:pic>
        <p:nvPicPr>
          <p:cNvPr id="28" name="图片 27">
            <a:extLst>
              <a:ext uri="{FF2B5EF4-FFF2-40B4-BE49-F238E27FC236}">
                <a16:creationId xmlns:a16="http://schemas.microsoft.com/office/drawing/2014/main" id="{536D06EE-312F-DF57-8E4A-D0EDEEDC58E9}"/>
              </a:ext>
            </a:extLst>
          </p:cNvPr>
          <p:cNvPicPr>
            <a:picLocks noChangeAspect="1"/>
          </p:cNvPicPr>
          <p:nvPr/>
        </p:nvPicPr>
        <p:blipFill>
          <a:blip r:embed="rId9"/>
          <a:stretch>
            <a:fillRect/>
          </a:stretch>
        </p:blipFill>
        <p:spPr>
          <a:xfrm>
            <a:off x="223177" y="5235042"/>
            <a:ext cx="5593565" cy="1165961"/>
          </a:xfrm>
          <a:prstGeom prst="rect">
            <a:avLst/>
          </a:prstGeom>
        </p:spPr>
      </p:pic>
      <p:sp>
        <p:nvSpPr>
          <p:cNvPr id="29" name="文本框 28">
            <a:extLst>
              <a:ext uri="{FF2B5EF4-FFF2-40B4-BE49-F238E27FC236}">
                <a16:creationId xmlns:a16="http://schemas.microsoft.com/office/drawing/2014/main" id="{783D9630-E67E-CD62-2D84-536D7EBF352F}"/>
              </a:ext>
            </a:extLst>
          </p:cNvPr>
          <p:cNvSpPr txBox="1"/>
          <p:nvPr/>
        </p:nvSpPr>
        <p:spPr>
          <a:xfrm>
            <a:off x="5816742" y="5302103"/>
            <a:ext cx="2251586" cy="369332"/>
          </a:xfrm>
          <a:prstGeom prst="rect">
            <a:avLst/>
          </a:prstGeom>
          <a:noFill/>
        </p:spPr>
        <p:txBody>
          <a:bodyPr wrap="square" rtlCol="0">
            <a:spAutoFit/>
          </a:bodyPr>
          <a:lstStyle/>
          <a:p>
            <a:r>
              <a:rPr lang="zh-CN" altLang="en-US" dirty="0"/>
              <a:t>查询</a:t>
            </a:r>
            <a:r>
              <a:rPr lang="en-US" altLang="zh-CN" dirty="0"/>
              <a:t>map</a:t>
            </a:r>
            <a:r>
              <a:rPr lang="zh-CN" altLang="en-US" dirty="0"/>
              <a:t>中的值</a:t>
            </a:r>
          </a:p>
        </p:txBody>
      </p:sp>
      <p:sp>
        <p:nvSpPr>
          <p:cNvPr id="30" name="文本框 29">
            <a:extLst>
              <a:ext uri="{FF2B5EF4-FFF2-40B4-BE49-F238E27FC236}">
                <a16:creationId xmlns:a16="http://schemas.microsoft.com/office/drawing/2014/main" id="{ADCC33D7-E601-0FFA-1DFE-0B48EE09821B}"/>
              </a:ext>
            </a:extLst>
          </p:cNvPr>
          <p:cNvSpPr txBox="1"/>
          <p:nvPr/>
        </p:nvSpPr>
        <p:spPr>
          <a:xfrm>
            <a:off x="2459026" y="5143158"/>
            <a:ext cx="2989006" cy="369332"/>
          </a:xfrm>
          <a:prstGeom prst="rect">
            <a:avLst/>
          </a:prstGeom>
          <a:noFill/>
        </p:spPr>
        <p:txBody>
          <a:bodyPr wrap="square" rtlCol="0">
            <a:spAutoFit/>
          </a:bodyPr>
          <a:lstStyle/>
          <a:p>
            <a:r>
              <a:rPr lang="en-US" altLang="zh-CN" b="1" dirty="0"/>
              <a:t>const </a:t>
            </a:r>
            <a:r>
              <a:rPr lang="en-US" altLang="zh-CN" b="1" dirty="0" err="1"/>
              <a:t>mapKey</a:t>
            </a:r>
            <a:r>
              <a:rPr lang="en-US" altLang="zh-CN" b="1" dirty="0"/>
              <a:t> uint32 = 0</a:t>
            </a:r>
            <a:endParaRPr lang="zh-CN" altLang="en-US" b="1" dirty="0"/>
          </a:p>
        </p:txBody>
      </p:sp>
    </p:spTree>
    <p:extLst>
      <p:ext uri="{BB962C8B-B14F-4D97-AF65-F5344CB8AC3E}">
        <p14:creationId xmlns:p14="http://schemas.microsoft.com/office/powerpoint/2010/main" val="6728554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330893" y="161219"/>
            <a:ext cx="2241108" cy="400110"/>
          </a:xfrm>
          <a:prstGeom prst="rect">
            <a:avLst/>
          </a:prstGeom>
          <a:noFill/>
        </p:spPr>
        <p:txBody>
          <a:bodyPr wrap="square" rtlCol="0">
            <a:spAutoFit/>
          </a:bodyPr>
          <a:lstStyle/>
          <a:p>
            <a:pPr algn="dist"/>
            <a:r>
              <a:rPr kumimoji="1" lang="en-US" altLang="zh-CN" sz="20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Go</a:t>
            </a:r>
            <a:r>
              <a:rPr kumimoji="1" lang="zh-CN" altLang="en-US" sz="20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语言开发入门</a:t>
            </a:r>
            <a:endParaRPr kumimoji="1" lang="zh-CN" altLang="en-US" sz="20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endParaRPr>
          </a:p>
        </p:txBody>
      </p:sp>
      <p:sp>
        <p:nvSpPr>
          <p:cNvPr id="5" name="文本框 4">
            <a:extLst>
              <a:ext uri="{FF2B5EF4-FFF2-40B4-BE49-F238E27FC236}">
                <a16:creationId xmlns:a16="http://schemas.microsoft.com/office/drawing/2014/main" id="{3519582C-559B-57CD-2685-8943054E14AF}"/>
              </a:ext>
            </a:extLst>
          </p:cNvPr>
          <p:cNvSpPr txBox="1"/>
          <p:nvPr/>
        </p:nvSpPr>
        <p:spPr>
          <a:xfrm>
            <a:off x="579293" y="807464"/>
            <a:ext cx="6662056" cy="583493"/>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a:ln>
                  <a:noFill/>
                </a:ln>
                <a:solidFill>
                  <a:prstClr val="black">
                    <a:lumMod val="85000"/>
                    <a:lumOff val="15000"/>
                  </a:prstClr>
                </a:solidFill>
                <a:effectLst/>
                <a:uLnTx/>
                <a:uFillTx/>
                <a:latin typeface="Microsoft YaHei Light" panose="020B0503020204020204" pitchFamily="34" charset="-122"/>
                <a:ea typeface="Microsoft YaHei Light" panose="020B0503020204020204" pitchFamily="34" charset="-122"/>
                <a:cs typeface="+mn-cs"/>
              </a:rPr>
              <a:t> </a:t>
            </a:r>
            <a:r>
              <a:rPr kumimoji="0" lang="en-US" altLang="zh-CN" sz="2400" b="1" i="0" u="none" strike="noStrike" kern="1200" cap="none" spc="0" normalizeH="0" baseline="0" noProof="0" dirty="0">
                <a:ln>
                  <a:noFill/>
                </a:ln>
                <a:solidFill>
                  <a:prstClr val="black">
                    <a:lumMod val="85000"/>
                    <a:lumOff val="15000"/>
                  </a:prstClr>
                </a:solidFill>
                <a:effectLst/>
                <a:uLnTx/>
                <a:uFillTx/>
                <a:latin typeface="黑体" panose="02010609060101010101" pitchFamily="49" charset="-122"/>
                <a:ea typeface="黑体" panose="02010609060101010101" pitchFamily="49" charset="-122"/>
                <a:cs typeface="+mn-cs"/>
              </a:rPr>
              <a:t>cilium</a:t>
            </a:r>
            <a:r>
              <a:rPr kumimoji="0" lang="zh-CN" altLang="en-US" sz="2400" b="1" i="0" u="none" strike="noStrike" kern="1200" cap="none" spc="0" normalizeH="0" baseline="0" noProof="0" dirty="0">
                <a:ln>
                  <a:noFill/>
                </a:ln>
                <a:solidFill>
                  <a:prstClr val="black">
                    <a:lumMod val="85000"/>
                    <a:lumOff val="15000"/>
                  </a:prstClr>
                </a:solidFill>
                <a:effectLst/>
                <a:uLnTx/>
                <a:uFillTx/>
                <a:latin typeface="黑体" panose="02010609060101010101" pitchFamily="49" charset="-122"/>
                <a:ea typeface="黑体" panose="02010609060101010101" pitchFamily="49" charset="-122"/>
                <a:cs typeface="+mn-cs"/>
              </a:rPr>
              <a:t>对</a:t>
            </a:r>
            <a:r>
              <a:rPr kumimoji="0" lang="en-US" altLang="zh-CN" sz="2400" b="1" i="0" u="none" strike="noStrike" kern="1200" cap="none" spc="0" normalizeH="0" baseline="0" noProof="0" dirty="0">
                <a:ln>
                  <a:noFill/>
                </a:ln>
                <a:solidFill>
                  <a:prstClr val="black">
                    <a:lumMod val="85000"/>
                    <a:lumOff val="15000"/>
                  </a:prstClr>
                </a:solidFill>
                <a:effectLst/>
                <a:uLnTx/>
                <a:uFillTx/>
                <a:latin typeface="黑体" panose="02010609060101010101" pitchFamily="49" charset="-122"/>
                <a:ea typeface="黑体" panose="02010609060101010101" pitchFamily="49" charset="-122"/>
                <a:cs typeface="+mn-cs"/>
              </a:rPr>
              <a:t>BPF</a:t>
            </a:r>
            <a:r>
              <a:rPr kumimoji="0" lang="zh-CN" altLang="en-US" sz="2400" b="1" i="0" u="none" strike="noStrike" kern="1200" cap="none" spc="0" normalizeH="0" baseline="0" noProof="0" dirty="0">
                <a:ln>
                  <a:noFill/>
                </a:ln>
                <a:solidFill>
                  <a:prstClr val="black">
                    <a:lumMod val="85000"/>
                    <a:lumOff val="15000"/>
                  </a:prstClr>
                </a:solidFill>
                <a:effectLst/>
                <a:uLnTx/>
                <a:uFillTx/>
                <a:latin typeface="黑体" panose="02010609060101010101" pitchFamily="49" charset="-122"/>
                <a:ea typeface="黑体" panose="02010609060101010101" pitchFamily="49" charset="-122"/>
                <a:cs typeface="+mn-cs"/>
              </a:rPr>
              <a:t>程序的加载机制</a:t>
            </a:r>
          </a:p>
        </p:txBody>
      </p:sp>
      <p:sp>
        <p:nvSpPr>
          <p:cNvPr id="6" name="文本框 5">
            <a:extLst>
              <a:ext uri="{FF2B5EF4-FFF2-40B4-BE49-F238E27FC236}">
                <a16:creationId xmlns:a16="http://schemas.microsoft.com/office/drawing/2014/main" id="{B58E3661-9D9E-BB88-5923-6CDC1E5A8DDC}"/>
              </a:ext>
            </a:extLst>
          </p:cNvPr>
          <p:cNvSpPr txBox="1"/>
          <p:nvPr/>
        </p:nvSpPr>
        <p:spPr>
          <a:xfrm>
            <a:off x="579293" y="1390957"/>
            <a:ext cx="9803572" cy="646331"/>
          </a:xfrm>
          <a:prstGeom prst="rect">
            <a:avLst/>
          </a:prstGeom>
          <a:noFill/>
        </p:spPr>
        <p:txBody>
          <a:bodyPr wrap="square" rtlCol="0">
            <a:spAutoFit/>
          </a:bodyPr>
          <a:lstStyle/>
          <a:p>
            <a:r>
              <a:rPr lang="zh-CN" altLang="en-US" dirty="0"/>
              <a:t>使用</a:t>
            </a:r>
            <a:r>
              <a:rPr lang="en-US" altLang="zh-CN" dirty="0"/>
              <a:t>go generate</a:t>
            </a:r>
            <a:r>
              <a:rPr lang="zh-CN" altLang="en-US" dirty="0"/>
              <a:t>时，实际上将</a:t>
            </a:r>
            <a:r>
              <a:rPr lang="en-US" altLang="zh-CN" dirty="0" err="1"/>
              <a:t>kprobe.c</a:t>
            </a:r>
            <a:r>
              <a:rPr lang="zh-CN" altLang="en-US" dirty="0"/>
              <a:t>编译成为</a:t>
            </a:r>
            <a:r>
              <a:rPr lang="en-US" altLang="zh-CN" dirty="0"/>
              <a:t>.o(</a:t>
            </a:r>
            <a:r>
              <a:rPr lang="en-US" altLang="zh-CN" dirty="0" err="1"/>
              <a:t>llvm</a:t>
            </a:r>
            <a:r>
              <a:rPr lang="zh-CN" altLang="en-US" dirty="0"/>
              <a:t>编译的</a:t>
            </a:r>
            <a:r>
              <a:rPr lang="en-US" altLang="zh-CN" dirty="0"/>
              <a:t>BPF</a:t>
            </a:r>
            <a:r>
              <a:rPr lang="zh-CN" altLang="en-US" dirty="0"/>
              <a:t>字节码</a:t>
            </a:r>
            <a:r>
              <a:rPr lang="en-US" altLang="zh-CN" dirty="0"/>
              <a:t>)</a:t>
            </a:r>
            <a:r>
              <a:rPr lang="zh-CN" altLang="en-US" dirty="0"/>
              <a:t>和</a:t>
            </a:r>
            <a:r>
              <a:rPr lang="en-US" altLang="zh-CN" dirty="0"/>
              <a:t>.go(</a:t>
            </a:r>
            <a:r>
              <a:rPr lang="zh-CN" altLang="en-US" dirty="0"/>
              <a:t>定义与</a:t>
            </a:r>
            <a:r>
              <a:rPr lang="en-US" altLang="zh-CN" dirty="0"/>
              <a:t>BPF</a:t>
            </a:r>
            <a:r>
              <a:rPr lang="zh-CN" altLang="en-US" dirty="0"/>
              <a:t>加载相关的数据结构和函数</a:t>
            </a:r>
            <a:r>
              <a:rPr lang="en-US" altLang="zh-CN" dirty="0"/>
              <a:t>)</a:t>
            </a:r>
            <a:r>
              <a:rPr lang="zh-CN" altLang="en-US" dirty="0"/>
              <a:t>文件。</a:t>
            </a:r>
            <a:endParaRPr lang="en-US" altLang="zh-CN" dirty="0"/>
          </a:p>
        </p:txBody>
      </p:sp>
      <p:pic>
        <p:nvPicPr>
          <p:cNvPr id="11" name="图片 10">
            <a:extLst>
              <a:ext uri="{FF2B5EF4-FFF2-40B4-BE49-F238E27FC236}">
                <a16:creationId xmlns:a16="http://schemas.microsoft.com/office/drawing/2014/main" id="{BCFD8E1E-81A1-79A8-DA4B-9FD4C3400792}"/>
              </a:ext>
            </a:extLst>
          </p:cNvPr>
          <p:cNvPicPr>
            <a:picLocks noChangeAspect="1"/>
          </p:cNvPicPr>
          <p:nvPr/>
        </p:nvPicPr>
        <p:blipFill>
          <a:blip r:embed="rId7"/>
          <a:stretch>
            <a:fillRect/>
          </a:stretch>
        </p:blipFill>
        <p:spPr>
          <a:xfrm>
            <a:off x="860111" y="2168024"/>
            <a:ext cx="2354564" cy="1260976"/>
          </a:xfrm>
          <a:prstGeom prst="rect">
            <a:avLst/>
          </a:prstGeom>
        </p:spPr>
      </p:pic>
      <p:sp>
        <p:nvSpPr>
          <p:cNvPr id="13" name="文本框 12">
            <a:extLst>
              <a:ext uri="{FF2B5EF4-FFF2-40B4-BE49-F238E27FC236}">
                <a16:creationId xmlns:a16="http://schemas.microsoft.com/office/drawing/2014/main" id="{C69DF4C6-0F8D-1D8F-C73B-2B47F342BFED}"/>
              </a:ext>
            </a:extLst>
          </p:cNvPr>
          <p:cNvSpPr txBox="1"/>
          <p:nvPr/>
        </p:nvSpPr>
        <p:spPr>
          <a:xfrm>
            <a:off x="3729015" y="2098766"/>
            <a:ext cx="7673593" cy="3416320"/>
          </a:xfrm>
          <a:prstGeom prst="rect">
            <a:avLst/>
          </a:prstGeom>
          <a:noFill/>
        </p:spPr>
        <p:txBody>
          <a:bodyPr wrap="square">
            <a:spAutoFit/>
          </a:bodyPr>
          <a:lstStyle/>
          <a:p>
            <a:r>
              <a:rPr lang="en-US" altLang="zh-CN" b="0" dirty="0">
                <a:solidFill>
                  <a:srgbClr val="0000FF"/>
                </a:solidFill>
                <a:effectLst/>
                <a:latin typeface="Consolas" panose="020B0609020204030204" pitchFamily="49" charset="0"/>
              </a:rPr>
              <a:t>type</a:t>
            </a:r>
            <a:r>
              <a:rPr lang="en-US" altLang="zh-CN" b="0" dirty="0">
                <a:solidFill>
                  <a:srgbClr val="000000"/>
                </a:solidFill>
                <a:effectLst/>
                <a:latin typeface="Consolas" panose="020B0609020204030204" pitchFamily="49" charset="0"/>
              </a:rPr>
              <a:t> </a:t>
            </a:r>
            <a:r>
              <a:rPr lang="en-US" altLang="zh-CN" b="0" dirty="0" err="1">
                <a:solidFill>
                  <a:srgbClr val="267F99"/>
                </a:solidFill>
                <a:effectLst/>
                <a:latin typeface="Consolas" panose="020B0609020204030204" pitchFamily="49" charset="0"/>
              </a:rPr>
              <a:t>bpfObjects</a:t>
            </a:r>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struct</a:t>
            </a:r>
            <a:r>
              <a:rPr lang="en-US" altLang="zh-CN" b="0" dirty="0">
                <a:solidFill>
                  <a:srgbClr val="000000"/>
                </a:solidFill>
                <a:effectLst/>
                <a:latin typeface="Consolas" panose="020B0609020204030204" pitchFamily="49" charset="0"/>
              </a:rPr>
              <a:t> {</a:t>
            </a:r>
          </a:p>
          <a:p>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bpfPrograms</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bpfMaps</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 </a:t>
            </a:r>
            <a:r>
              <a:rPr lang="en-US" altLang="zh-CN" b="0" dirty="0" err="1">
                <a:solidFill>
                  <a:srgbClr val="000000"/>
                </a:solidFill>
                <a:effectLst/>
                <a:latin typeface="Consolas" panose="020B0609020204030204" pitchFamily="49" charset="0"/>
              </a:rPr>
              <a:t>bpfObjects</a:t>
            </a:r>
            <a:r>
              <a:rPr lang="en-US" altLang="zh-CN" dirty="0">
                <a:solidFill>
                  <a:srgbClr val="000000"/>
                </a:solidFill>
                <a:latin typeface="Consolas" panose="020B0609020204030204" pitchFamily="49" charset="0"/>
              </a:rPr>
              <a:t>{}</a:t>
            </a:r>
            <a:endParaRPr lang="en-US" altLang="zh-CN" b="0" dirty="0">
              <a:solidFill>
                <a:srgbClr val="000000"/>
              </a:solidFill>
              <a:effectLst/>
              <a:latin typeface="Consolas" panose="020B0609020204030204" pitchFamily="49" charset="0"/>
            </a:endParaRPr>
          </a:p>
          <a:p>
            <a:br>
              <a:rPr lang="en-US" altLang="zh-CN" b="0" dirty="0">
                <a:solidFill>
                  <a:srgbClr val="000000"/>
                </a:solidFill>
                <a:effectLst/>
                <a:latin typeface="Consolas" panose="020B0609020204030204" pitchFamily="49" charset="0"/>
              </a:rPr>
            </a:br>
            <a:r>
              <a:rPr lang="en-US" altLang="zh-CN" b="0" dirty="0">
                <a:solidFill>
                  <a:srgbClr val="0000FF"/>
                </a:solidFill>
                <a:effectLst/>
                <a:latin typeface="Consolas" panose="020B0609020204030204" pitchFamily="49" charset="0"/>
              </a:rPr>
              <a:t>type</a:t>
            </a:r>
            <a:r>
              <a:rPr lang="en-US" altLang="zh-CN" b="0" dirty="0">
                <a:solidFill>
                  <a:srgbClr val="000000"/>
                </a:solidFill>
                <a:effectLst/>
                <a:latin typeface="Consolas" panose="020B0609020204030204" pitchFamily="49" charset="0"/>
              </a:rPr>
              <a:t> </a:t>
            </a:r>
            <a:r>
              <a:rPr lang="en-US" altLang="zh-CN" b="0" dirty="0" err="1">
                <a:solidFill>
                  <a:srgbClr val="267F99"/>
                </a:solidFill>
                <a:effectLst/>
                <a:latin typeface="Consolas" panose="020B0609020204030204" pitchFamily="49" charset="0"/>
              </a:rPr>
              <a:t>bpfMaps</a:t>
            </a:r>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struct</a:t>
            </a:r>
            <a:r>
              <a:rPr lang="en-US" altLang="zh-CN" b="0" dirty="0">
                <a:solidFill>
                  <a:srgbClr val="000000"/>
                </a:solidFill>
                <a:effectLst/>
                <a:latin typeface="Consolas" panose="020B0609020204030204" pitchFamily="49" charset="0"/>
              </a:rPr>
              <a:t> {</a:t>
            </a:r>
          </a:p>
          <a:p>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KprobeMap</a:t>
            </a:r>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ebpf.Map</a:t>
            </a:r>
            <a:r>
              <a:rPr lang="en-US" altLang="zh-CN" b="0" dirty="0">
                <a:solidFill>
                  <a:srgbClr val="000000"/>
                </a:solidFill>
                <a:effectLst/>
                <a:latin typeface="Consolas" panose="020B0609020204030204" pitchFamily="49" charset="0"/>
              </a:rPr>
              <a:t> </a:t>
            </a:r>
            <a:r>
              <a:rPr lang="en-US" altLang="zh-CN" b="0" dirty="0">
                <a:solidFill>
                  <a:srgbClr val="A31515"/>
                </a:solidFill>
                <a:effectLst/>
                <a:latin typeface="Consolas" panose="020B0609020204030204" pitchFamily="49" charset="0"/>
              </a:rPr>
              <a:t>`</a:t>
            </a:r>
            <a:r>
              <a:rPr lang="en-US" altLang="zh-CN" b="0" dirty="0" err="1">
                <a:solidFill>
                  <a:srgbClr val="A31515"/>
                </a:solidFill>
                <a:effectLst/>
                <a:latin typeface="Consolas" panose="020B0609020204030204" pitchFamily="49" charset="0"/>
              </a:rPr>
              <a:t>ebpf</a:t>
            </a:r>
            <a:r>
              <a:rPr lang="en-US" altLang="zh-CN" b="0" dirty="0">
                <a:solidFill>
                  <a:srgbClr val="A31515"/>
                </a:solidFill>
                <a:effectLst/>
                <a:latin typeface="Consolas" panose="020B0609020204030204" pitchFamily="49" charset="0"/>
              </a:rPr>
              <a:t>:"</a:t>
            </a:r>
            <a:r>
              <a:rPr lang="en-US" altLang="zh-CN" b="0" dirty="0" err="1">
                <a:solidFill>
                  <a:srgbClr val="A31515"/>
                </a:solidFill>
                <a:effectLst/>
                <a:latin typeface="Consolas" panose="020B0609020204030204" pitchFamily="49" charset="0"/>
              </a:rPr>
              <a:t>kprobe_map</a:t>
            </a:r>
            <a:r>
              <a:rPr lang="en-US" altLang="zh-CN" b="0" dirty="0">
                <a:solidFill>
                  <a:srgbClr val="A31515"/>
                </a:solidFill>
                <a:effectLst/>
                <a:latin typeface="Consolas" panose="020B0609020204030204" pitchFamily="49" charset="0"/>
              </a:rPr>
              <a:t>"`</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 BPF Map</a:t>
            </a:r>
          </a:p>
          <a:p>
            <a:br>
              <a:rPr lang="en-US" altLang="zh-CN" b="0" dirty="0">
                <a:solidFill>
                  <a:srgbClr val="000000"/>
                </a:solidFill>
                <a:effectLst/>
                <a:latin typeface="Consolas" panose="020B0609020204030204" pitchFamily="49" charset="0"/>
              </a:rPr>
            </a:br>
            <a:r>
              <a:rPr lang="en-US" altLang="zh-CN" b="0" dirty="0">
                <a:solidFill>
                  <a:srgbClr val="0000FF"/>
                </a:solidFill>
                <a:effectLst/>
                <a:latin typeface="Consolas" panose="020B0609020204030204" pitchFamily="49" charset="0"/>
              </a:rPr>
              <a:t>type</a:t>
            </a:r>
            <a:r>
              <a:rPr lang="en-US" altLang="zh-CN" b="0" dirty="0">
                <a:solidFill>
                  <a:srgbClr val="000000"/>
                </a:solidFill>
                <a:effectLst/>
                <a:latin typeface="Consolas" panose="020B0609020204030204" pitchFamily="49" charset="0"/>
              </a:rPr>
              <a:t> </a:t>
            </a:r>
            <a:r>
              <a:rPr lang="en-US" altLang="zh-CN" b="0" dirty="0" err="1">
                <a:solidFill>
                  <a:srgbClr val="267F99"/>
                </a:solidFill>
                <a:effectLst/>
                <a:latin typeface="Consolas" panose="020B0609020204030204" pitchFamily="49" charset="0"/>
              </a:rPr>
              <a:t>bpfPrograms</a:t>
            </a:r>
            <a:r>
              <a:rPr lang="en-US" altLang="zh-CN" b="0" dirty="0">
                <a:solidFill>
                  <a:srgbClr val="000000"/>
                </a:solidFill>
                <a:effectLst/>
                <a:latin typeface="Consolas" panose="020B0609020204030204" pitchFamily="49" charset="0"/>
              </a:rPr>
              <a:t> </a:t>
            </a:r>
            <a:r>
              <a:rPr lang="en-US" altLang="zh-CN" b="0" dirty="0">
                <a:solidFill>
                  <a:srgbClr val="0000FF"/>
                </a:solidFill>
                <a:effectLst/>
                <a:latin typeface="Consolas" panose="020B0609020204030204" pitchFamily="49" charset="0"/>
              </a:rPr>
              <a:t>struct</a:t>
            </a:r>
            <a:r>
              <a:rPr lang="en-US" altLang="zh-CN" b="0" dirty="0">
                <a:solidFill>
                  <a:srgbClr val="000000"/>
                </a:solidFill>
                <a:effectLst/>
                <a:latin typeface="Consolas" panose="020B0609020204030204" pitchFamily="49" charset="0"/>
              </a:rPr>
              <a:t> {</a:t>
            </a:r>
          </a:p>
          <a:p>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KprobeExecve</a:t>
            </a:r>
            <a:r>
              <a:rPr lang="en-US" altLang="zh-CN" b="0" dirty="0">
                <a:solidFill>
                  <a:srgbClr val="000000"/>
                </a:solidFill>
                <a:effectLst/>
                <a:latin typeface="Consolas" panose="020B0609020204030204" pitchFamily="49" charset="0"/>
              </a:rPr>
              <a:t> *</a:t>
            </a:r>
            <a:r>
              <a:rPr lang="en-US" altLang="zh-CN" b="0" dirty="0" err="1">
                <a:solidFill>
                  <a:srgbClr val="000000"/>
                </a:solidFill>
                <a:effectLst/>
                <a:latin typeface="Consolas" panose="020B0609020204030204" pitchFamily="49" charset="0"/>
              </a:rPr>
              <a:t>ebpf.Program</a:t>
            </a:r>
            <a:r>
              <a:rPr lang="en-US" altLang="zh-CN" b="0" dirty="0">
                <a:solidFill>
                  <a:srgbClr val="000000"/>
                </a:solidFill>
                <a:effectLst/>
                <a:latin typeface="Consolas" panose="020B0609020204030204" pitchFamily="49" charset="0"/>
              </a:rPr>
              <a:t> </a:t>
            </a:r>
            <a:r>
              <a:rPr lang="en-US" altLang="zh-CN" b="0" dirty="0">
                <a:solidFill>
                  <a:srgbClr val="A31515"/>
                </a:solidFill>
                <a:effectLst/>
                <a:latin typeface="Consolas" panose="020B0609020204030204" pitchFamily="49" charset="0"/>
              </a:rPr>
              <a:t>`</a:t>
            </a:r>
            <a:r>
              <a:rPr lang="en-US" altLang="zh-CN" b="0" dirty="0" err="1">
                <a:solidFill>
                  <a:srgbClr val="A31515"/>
                </a:solidFill>
                <a:effectLst/>
                <a:latin typeface="Consolas" panose="020B0609020204030204" pitchFamily="49" charset="0"/>
              </a:rPr>
              <a:t>ebpf</a:t>
            </a:r>
            <a:r>
              <a:rPr lang="en-US" altLang="zh-CN" b="0" dirty="0">
                <a:solidFill>
                  <a:srgbClr val="A31515"/>
                </a:solidFill>
                <a:effectLst/>
                <a:latin typeface="Consolas" panose="020B0609020204030204" pitchFamily="49" charset="0"/>
              </a:rPr>
              <a:t>:"</a:t>
            </a:r>
            <a:r>
              <a:rPr lang="en-US" altLang="zh-CN" b="0" dirty="0" err="1">
                <a:solidFill>
                  <a:srgbClr val="A31515"/>
                </a:solidFill>
                <a:effectLst/>
                <a:latin typeface="Consolas" panose="020B0609020204030204" pitchFamily="49" charset="0"/>
              </a:rPr>
              <a:t>kprobe_execve</a:t>
            </a:r>
            <a:r>
              <a:rPr lang="en-US" altLang="zh-CN" b="0" dirty="0">
                <a:solidFill>
                  <a:srgbClr val="A31515"/>
                </a:solidFill>
                <a:effectLst/>
                <a:latin typeface="Consolas" panose="020B0609020204030204" pitchFamily="49" charset="0"/>
              </a:rPr>
              <a:t>"`</a:t>
            </a:r>
            <a:endParaRPr lang="en-US" altLang="zh-CN" b="0" dirty="0">
              <a:solidFill>
                <a:srgbClr val="000000"/>
              </a:solidFill>
              <a:effectLst/>
              <a:latin typeface="Consolas" panose="020B0609020204030204" pitchFamily="49" charset="0"/>
            </a:endParaRPr>
          </a:p>
          <a:p>
            <a:r>
              <a:rPr lang="en-US" altLang="zh-CN" b="0" dirty="0">
                <a:solidFill>
                  <a:srgbClr val="000000"/>
                </a:solidFill>
                <a:effectLst/>
                <a:latin typeface="Consolas" panose="020B0609020204030204" pitchFamily="49" charset="0"/>
              </a:rPr>
              <a:t>} // BPF </a:t>
            </a:r>
            <a:r>
              <a:rPr lang="zh-CN" altLang="en-US" b="0" dirty="0">
                <a:solidFill>
                  <a:srgbClr val="000000"/>
                </a:solidFill>
                <a:effectLst/>
                <a:latin typeface="Consolas" panose="020B0609020204030204" pitchFamily="49" charset="0"/>
              </a:rPr>
              <a:t>探针程序</a:t>
            </a:r>
            <a:endParaRPr lang="en-US" altLang="zh-CN" b="0" dirty="0">
              <a:solidFill>
                <a:srgbClr val="000000"/>
              </a:solidFill>
              <a:effectLst/>
              <a:latin typeface="Consolas" panose="020B0609020204030204" pitchFamily="49" charset="0"/>
            </a:endParaRPr>
          </a:p>
        </p:txBody>
      </p:sp>
    </p:spTree>
    <p:extLst>
      <p:ext uri="{BB962C8B-B14F-4D97-AF65-F5344CB8AC3E}">
        <p14:creationId xmlns:p14="http://schemas.microsoft.com/office/powerpoint/2010/main" val="3072700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C8B3F482-CA20-43AC-AF70-9ECAC1AE6213}"/>
              </a:ext>
            </a:extLst>
          </p:cNvPr>
          <p:cNvSpPr/>
          <p:nvPr/>
        </p:nvSpPr>
        <p:spPr>
          <a:xfrm>
            <a:off x="0" y="0"/>
            <a:ext cx="12192000" cy="702784"/>
          </a:xfrm>
          <a:prstGeom prst="rect">
            <a:avLst/>
          </a:prstGeom>
          <a:solidFill>
            <a:srgbClr val="2B2B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8" name="图片 7">
            <a:extLst>
              <a:ext uri="{FF2B5EF4-FFF2-40B4-BE49-F238E27FC236}">
                <a16:creationId xmlns:a16="http://schemas.microsoft.com/office/drawing/2014/main" id="{76178886-C1E8-631A-E80F-45358DCC0E1F}"/>
              </a:ext>
            </a:extLst>
          </p:cNvPr>
          <p:cNvPicPr>
            <a:picLocks noChangeAspect="1"/>
          </p:cNvPicPr>
          <p:nvPr/>
        </p:nvPicPr>
        <p:blipFill>
          <a:blip r:embed="rId3"/>
          <a:stretch>
            <a:fillRect/>
          </a:stretch>
        </p:blipFill>
        <p:spPr>
          <a:xfrm>
            <a:off x="7822690" y="175140"/>
            <a:ext cx="2441143" cy="288000"/>
          </a:xfrm>
          <a:prstGeom prst="rect">
            <a:avLst/>
          </a:prstGeom>
        </p:spPr>
      </p:pic>
      <p:pic>
        <p:nvPicPr>
          <p:cNvPr id="9" name="图片 8">
            <a:extLst>
              <a:ext uri="{FF2B5EF4-FFF2-40B4-BE49-F238E27FC236}">
                <a16:creationId xmlns:a16="http://schemas.microsoft.com/office/drawing/2014/main" id="{25D2C96A-49F1-7016-F048-7A8C83443938}"/>
              </a:ext>
            </a:extLst>
          </p:cNvPr>
          <p:cNvPicPr>
            <a:picLocks noChangeAspect="1"/>
          </p:cNvPicPr>
          <p:nvPr/>
        </p:nvPicPr>
        <p:blipFill>
          <a:blip r:embed="rId4"/>
          <a:stretch>
            <a:fillRect/>
          </a:stretch>
        </p:blipFill>
        <p:spPr>
          <a:xfrm>
            <a:off x="10475947" y="162321"/>
            <a:ext cx="1492364" cy="288000"/>
          </a:xfrm>
          <a:prstGeom prst="rect">
            <a:avLst/>
          </a:prstGeom>
        </p:spPr>
      </p:pic>
      <p:pic>
        <p:nvPicPr>
          <p:cNvPr id="7" name="图片 6">
            <a:extLst>
              <a:ext uri="{FF2B5EF4-FFF2-40B4-BE49-F238E27FC236}">
                <a16:creationId xmlns:a16="http://schemas.microsoft.com/office/drawing/2014/main" id="{BADF7012-B37E-3A14-9917-571D509D0BF5}"/>
              </a:ext>
            </a:extLst>
          </p:cNvPr>
          <p:cNvPicPr>
            <a:picLocks noChangeAspect="1"/>
          </p:cNvPicPr>
          <p:nvPr/>
        </p:nvPicPr>
        <p:blipFill>
          <a:blip r:embed="rId5"/>
          <a:stretch>
            <a:fillRect/>
          </a:stretch>
        </p:blipFill>
        <p:spPr>
          <a:xfrm>
            <a:off x="333923" y="142643"/>
            <a:ext cx="1703470" cy="398007"/>
          </a:xfrm>
          <a:prstGeom prst="rect">
            <a:avLst/>
          </a:prstGeom>
        </p:spPr>
      </p:pic>
      <p:pic>
        <p:nvPicPr>
          <p:cNvPr id="19" name="图片 18" descr="背景图案&#10;&#10;低可信度描述已自动生成">
            <a:extLst>
              <a:ext uri="{FF2B5EF4-FFF2-40B4-BE49-F238E27FC236}">
                <a16:creationId xmlns:a16="http://schemas.microsoft.com/office/drawing/2014/main" id="{2685F17E-27A9-6437-3999-F7564D50428E}"/>
              </a:ext>
            </a:extLst>
          </p:cNvPr>
          <p:cNvPicPr>
            <a:picLocks noChangeAspect="1"/>
          </p:cNvPicPr>
          <p:nvPr/>
        </p:nvPicPr>
        <p:blipFill>
          <a:blip r:embed="rId6" cstate="print">
            <a:alphaModFix/>
            <a:extLst>
              <a:ext uri="{28A0092B-C50C-407E-A947-70E740481C1C}">
                <a14:useLocalDpi xmlns:a14="http://schemas.microsoft.com/office/drawing/2010/main"/>
              </a:ext>
            </a:extLst>
          </a:blip>
          <a:stretch>
            <a:fillRect/>
          </a:stretch>
        </p:blipFill>
        <p:spPr>
          <a:xfrm rot="18900000">
            <a:off x="9734076" y="346329"/>
            <a:ext cx="2976105" cy="2964669"/>
          </a:xfrm>
          <a:prstGeom prst="rect">
            <a:avLst/>
          </a:prstGeom>
        </p:spPr>
      </p:pic>
      <p:sp>
        <p:nvSpPr>
          <p:cNvPr id="20" name="文本框 19">
            <a:extLst>
              <a:ext uri="{FF2B5EF4-FFF2-40B4-BE49-F238E27FC236}">
                <a16:creationId xmlns:a16="http://schemas.microsoft.com/office/drawing/2014/main" id="{6A330192-5943-94E4-1E73-F8C84723360A}"/>
              </a:ext>
            </a:extLst>
          </p:cNvPr>
          <p:cNvSpPr txBox="1"/>
          <p:nvPr/>
        </p:nvSpPr>
        <p:spPr>
          <a:xfrm>
            <a:off x="2092631" y="104680"/>
            <a:ext cx="5224918" cy="461665"/>
          </a:xfrm>
          <a:prstGeom prst="rect">
            <a:avLst/>
          </a:prstGeom>
          <a:noFill/>
        </p:spPr>
        <p:txBody>
          <a:bodyPr wrap="square" rtlCol="0">
            <a:spAutoFit/>
          </a:bodyPr>
          <a:lstStyle/>
          <a:p>
            <a:r>
              <a:rPr kumimoji="1" lang="en-US" altLang="zh-CN"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a:t>
            </a:r>
            <a:r>
              <a:rPr kumimoji="1" lang="zh-CN" altLang="en-US" sz="2400" dirty="0">
                <a:solidFill>
                  <a:schemeClr val="bg1"/>
                </a:solidFill>
                <a:latin typeface="Microsoft YaHei Light" panose="020B0503020204020204" pitchFamily="34" charset="-122"/>
                <a:ea typeface="Microsoft YaHei Light" panose="020B0503020204020204" pitchFamily="34" charset="-122"/>
                <a:cs typeface="Alibaba PuHuiTi 2.0 35 Thin" pitchFamily="18" charset="-122"/>
              </a:rPr>
              <a:t>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课题解决思路</a:t>
            </a:r>
            <a:r>
              <a:rPr kumimoji="1" lang="en-US" altLang="zh-CN"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-1. </a:t>
            </a:r>
            <a:r>
              <a:rPr kumimoji="1" lang="zh-CN" altLang="en-US" sz="2400" b="1" dirty="0">
                <a:solidFill>
                  <a:schemeClr val="bg1"/>
                </a:solidFill>
                <a:latin typeface="Microsoft YaHei" panose="020B0503020204020204" pitchFamily="34" charset="-122"/>
                <a:ea typeface="Microsoft YaHei" panose="020B0503020204020204" pitchFamily="34" charset="-122"/>
                <a:cs typeface="Alibaba PuHuiTi 2.0 55 Regular" pitchFamily="18" charset="-122"/>
              </a:rPr>
              <a:t>传统工具学习</a:t>
            </a:r>
          </a:p>
        </p:txBody>
      </p:sp>
      <p:sp>
        <p:nvSpPr>
          <p:cNvPr id="2" name="文本框 1">
            <a:extLst>
              <a:ext uri="{FF2B5EF4-FFF2-40B4-BE49-F238E27FC236}">
                <a16:creationId xmlns:a16="http://schemas.microsoft.com/office/drawing/2014/main" id="{AC8170FF-3AAA-18A1-8F14-29506C9FBCE8}"/>
              </a:ext>
            </a:extLst>
          </p:cNvPr>
          <p:cNvSpPr txBox="1"/>
          <p:nvPr/>
        </p:nvSpPr>
        <p:spPr>
          <a:xfrm>
            <a:off x="535968" y="775470"/>
            <a:ext cx="10165911" cy="5828006"/>
          </a:xfrm>
          <a:prstGeom prst="rect">
            <a:avLst/>
          </a:prstGeom>
          <a:noFill/>
        </p:spPr>
        <p:txBody>
          <a:bodyPr wrap="square" rtlCol="0">
            <a:spAutoFit/>
          </a:bodyPr>
          <a:lstStyle/>
          <a:p>
            <a:pPr marL="342900" indent="-342900">
              <a:lnSpc>
                <a:spcPct val="125000"/>
              </a:lnSpc>
              <a:buFont typeface="Wingdings" panose="05000000000000000000" pitchFamily="2" charset="2"/>
              <a:buChar char="Ø"/>
            </a:pPr>
            <a:r>
              <a:rPr lang="en-US" altLang="zh-CN" sz="2000" b="1" dirty="0">
                <a:latin typeface="微软雅黑" panose="020B0503020204020204" pitchFamily="34" charset="-122"/>
                <a:ea typeface="微软雅黑" panose="020B0503020204020204" pitchFamily="34" charset="-122"/>
              </a:rPr>
              <a:t>1. proc</a:t>
            </a:r>
            <a:r>
              <a:rPr lang="zh-CN" altLang="en-US" sz="2000" b="1" dirty="0">
                <a:latin typeface="微软雅黑" panose="020B0503020204020204" pitchFamily="34" charset="-122"/>
                <a:ea typeface="微软雅黑" panose="020B0503020204020204" pitchFamily="34" charset="-122"/>
              </a:rPr>
              <a:t>文件系统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内核底层实现的性能监测，是大部分传统工具的基础</a:t>
            </a:r>
            <a:endParaRPr lang="en-US" altLang="zh-CN" sz="2000" b="1" dirty="0">
              <a:latin typeface="微软雅黑" panose="020B0503020204020204" pitchFamily="34" charset="-122"/>
              <a:ea typeface="微软雅黑" panose="020B0503020204020204" pitchFamily="34" charset="-122"/>
            </a:endParaRPr>
          </a:p>
          <a:p>
            <a:pPr>
              <a:lnSpc>
                <a:spcPct val="125000"/>
              </a:lnSpc>
            </a:pPr>
            <a:r>
              <a:rPr lang="en-US" altLang="zh-CN" sz="2000" dirty="0">
                <a:latin typeface="微软雅黑" panose="020B0503020204020204" pitchFamily="34" charset="-122"/>
                <a:ea typeface="微软雅黑" panose="020B0503020204020204" pitchFamily="34" charset="-122"/>
              </a:rPr>
              <a:t>/proc/stat         </a:t>
            </a:r>
            <a:r>
              <a:rPr lang="zh-CN" altLang="en-US" sz="2000" dirty="0">
                <a:latin typeface="微软雅黑" panose="020B0503020204020204" pitchFamily="34" charset="-122"/>
                <a:ea typeface="微软雅黑" panose="020B0503020204020204" pitchFamily="34" charset="-122"/>
              </a:rPr>
              <a:t>记录系统各状态占用</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时间、中断次数等</a:t>
            </a:r>
            <a:endParaRPr lang="en-US" altLang="zh-CN" sz="2000" dirty="0">
              <a:latin typeface="微软雅黑" panose="020B0503020204020204" pitchFamily="34" charset="-122"/>
              <a:ea typeface="微软雅黑" panose="020B0503020204020204" pitchFamily="34" charset="-122"/>
            </a:endParaRPr>
          </a:p>
          <a:p>
            <a:pPr>
              <a:lnSpc>
                <a:spcPct val="125000"/>
              </a:lnSpc>
            </a:pPr>
            <a:r>
              <a:rPr lang="en-US" altLang="zh-CN" sz="2000" dirty="0">
                <a:latin typeface="微软雅黑" panose="020B0503020204020204" pitchFamily="34" charset="-122"/>
                <a:ea typeface="微软雅黑" panose="020B0503020204020204" pitchFamily="34" charset="-122"/>
              </a:rPr>
              <a:t>/proc/</a:t>
            </a:r>
            <a:r>
              <a:rPr lang="en-US" altLang="zh-CN" sz="2000" dirty="0" err="1">
                <a:latin typeface="微软雅黑" panose="020B0503020204020204" pitchFamily="34" charset="-122"/>
                <a:ea typeface="微软雅黑" panose="020B0503020204020204" pitchFamily="34" charset="-122"/>
              </a:rPr>
              <a:t>loadavg</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记录内核统计的系统负载 </a:t>
            </a:r>
            <a:r>
              <a:rPr lang="en-US" altLang="zh-CN" sz="2000" dirty="0">
                <a:latin typeface="微软雅黑" panose="020B0503020204020204" pitchFamily="34" charset="-122"/>
                <a:ea typeface="微软雅黑" panose="020B0503020204020204" pitchFamily="34" charset="-122"/>
              </a:rPr>
              <a:t>…</a:t>
            </a:r>
          </a:p>
          <a:p>
            <a:pPr marL="342900" indent="-342900">
              <a:lnSpc>
                <a:spcPct val="125000"/>
              </a:lnSpc>
              <a:buFont typeface="Wingdings" panose="05000000000000000000" pitchFamily="2" charset="2"/>
              <a:buChar char="Ø"/>
            </a:pPr>
            <a:r>
              <a:rPr lang="en-US" altLang="zh-CN" sz="2000" b="1" dirty="0">
                <a:latin typeface="微软雅黑" panose="020B0503020204020204" pitchFamily="34" charset="-122"/>
                <a:ea typeface="微软雅黑" panose="020B0503020204020204" pitchFamily="34" charset="-122"/>
              </a:rPr>
              <a:t>2. </a:t>
            </a:r>
            <a:r>
              <a:rPr lang="en-US" altLang="zh-CN" sz="2000" b="1" dirty="0" err="1">
                <a:latin typeface="微软雅黑" panose="020B0503020204020204" pitchFamily="34" charset="-122"/>
                <a:ea typeface="微软雅黑" panose="020B0503020204020204" pitchFamily="34" charset="-122"/>
              </a:rPr>
              <a:t>mpstat</a:t>
            </a:r>
            <a:endParaRPr lang="en-US" altLang="zh-CN" sz="2000" b="1" dirty="0">
              <a:latin typeface="微软雅黑" panose="020B0503020204020204" pitchFamily="34" charset="-122"/>
              <a:ea typeface="微软雅黑" panose="020B0503020204020204" pitchFamily="34" charset="-122"/>
            </a:endParaRPr>
          </a:p>
          <a:p>
            <a:pPr>
              <a:lnSpc>
                <a:spcPct val="125000"/>
              </a:lnSpc>
            </a:pPr>
            <a:r>
              <a:rPr lang="zh-CN" altLang="en-US" sz="2000" dirty="0">
                <a:latin typeface="微软雅黑" panose="020B0503020204020204" pitchFamily="34" charset="-122"/>
                <a:ea typeface="微软雅黑" panose="020B0503020204020204" pitchFamily="34" charset="-122"/>
              </a:rPr>
              <a:t>分处理器定时展示各执行状态占用</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时间的比例。执行状态包括用户态、内核态、</a:t>
            </a:r>
            <a:r>
              <a:rPr lang="en-US" altLang="zh-CN" sz="2000" dirty="0" err="1">
                <a:latin typeface="微软雅黑" panose="020B0503020204020204" pitchFamily="34" charset="-122"/>
                <a:ea typeface="微软雅黑" panose="020B0503020204020204" pitchFamily="34" charset="-122"/>
              </a:rPr>
              <a:t>irq</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softirq</a:t>
            </a:r>
            <a:r>
              <a:rPr lang="zh-CN" altLang="en-US" sz="2000" dirty="0">
                <a:latin typeface="微软雅黑" panose="020B0503020204020204" pitchFamily="34" charset="-122"/>
                <a:ea typeface="微软雅黑" panose="020B0503020204020204" pitchFamily="34" charset="-122"/>
              </a:rPr>
              <a:t>、</a:t>
            </a:r>
            <a:r>
              <a:rPr lang="en-US" altLang="zh-CN" sz="2000" dirty="0" err="1">
                <a:latin typeface="微软雅黑" panose="020B0503020204020204" pitchFamily="34" charset="-122"/>
                <a:ea typeface="微软雅黑" panose="020B0503020204020204" pitchFamily="34" charset="-122"/>
              </a:rPr>
              <a:t>syscall</a:t>
            </a:r>
            <a:r>
              <a:rPr lang="zh-CN" altLang="en-US" sz="2000" dirty="0">
                <a:latin typeface="微软雅黑" panose="020B0503020204020204" pitchFamily="34" charset="-122"/>
                <a:ea typeface="微软雅黑" panose="020B0503020204020204" pitchFamily="34" charset="-122"/>
              </a:rPr>
              <a:t>等</a:t>
            </a:r>
            <a:endParaRPr lang="en-US" altLang="zh-CN" sz="2000" dirty="0">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Ø"/>
            </a:pPr>
            <a:r>
              <a:rPr lang="en-US" altLang="zh-CN" sz="2000" b="1" dirty="0">
                <a:latin typeface="微软雅黑" panose="020B0503020204020204" pitchFamily="34" charset="-122"/>
                <a:ea typeface="微软雅黑" panose="020B0503020204020204" pitchFamily="34" charset="-122"/>
              </a:rPr>
              <a:t>3. </a:t>
            </a:r>
            <a:r>
              <a:rPr lang="en-US" altLang="zh-CN" sz="2000" b="1" dirty="0" err="1">
                <a:latin typeface="微软雅黑" panose="020B0503020204020204" pitchFamily="34" charset="-122"/>
                <a:ea typeface="微软雅黑" panose="020B0503020204020204" pitchFamily="34" charset="-122"/>
              </a:rPr>
              <a:t>sar</a:t>
            </a:r>
            <a:endParaRPr lang="en-US" altLang="zh-CN" sz="2000" b="1" dirty="0">
              <a:latin typeface="微软雅黑" panose="020B0503020204020204" pitchFamily="34" charset="-122"/>
              <a:ea typeface="微软雅黑" panose="020B0503020204020204" pitchFamily="34" charset="-122"/>
            </a:endParaRPr>
          </a:p>
          <a:p>
            <a:pPr>
              <a:lnSpc>
                <a:spcPct val="125000"/>
              </a:lnSpc>
            </a:pPr>
            <a:r>
              <a:rPr lang="zh-CN" altLang="en-US" sz="2000" dirty="0">
                <a:latin typeface="微软雅黑" panose="020B0503020204020204" pitchFamily="34" charset="-122"/>
                <a:ea typeface="微软雅黑" panose="020B0503020204020204" pitchFamily="34" charset="-122"/>
              </a:rPr>
              <a:t>覆盖各个内核子系统的指标监测工具，可提供详细的性能报告</a:t>
            </a:r>
            <a:endParaRPr lang="en-US" altLang="zh-CN" sz="2000" dirty="0">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Ø"/>
            </a:pPr>
            <a:r>
              <a:rPr lang="en-US" altLang="zh-CN" sz="2000" b="1" dirty="0">
                <a:latin typeface="微软雅黑" panose="020B0503020204020204" pitchFamily="34" charset="-122"/>
                <a:ea typeface="微软雅黑" panose="020B0503020204020204" pitchFamily="34" charset="-122"/>
              </a:rPr>
              <a:t>4. uptime</a:t>
            </a:r>
          </a:p>
          <a:p>
            <a:pPr>
              <a:lnSpc>
                <a:spcPct val="125000"/>
              </a:lnSpc>
            </a:pPr>
            <a:r>
              <a:rPr lang="zh-CN" altLang="en-US" sz="2000" b="1" dirty="0">
                <a:latin typeface="微软雅黑" panose="020B0503020204020204" pitchFamily="34" charset="-122"/>
                <a:ea typeface="微软雅黑" panose="020B0503020204020204" pitchFamily="34" charset="-122"/>
              </a:rPr>
              <a:t>快速</a:t>
            </a:r>
            <a:r>
              <a:rPr lang="zh-CN" altLang="en-US" sz="2000" dirty="0">
                <a:latin typeface="微软雅黑" panose="020B0503020204020204" pitchFamily="34" charset="-122"/>
                <a:ea typeface="微软雅黑" panose="020B0503020204020204" pitchFamily="34" charset="-122"/>
              </a:rPr>
              <a:t>查看</a:t>
            </a:r>
            <a:r>
              <a:rPr lang="en-US" altLang="zh-CN" sz="2000" dirty="0">
                <a:latin typeface="微软雅黑" panose="020B0503020204020204" pitchFamily="34" charset="-122"/>
                <a:ea typeface="微软雅黑" panose="020B0503020204020204" pitchFamily="34" charset="-122"/>
              </a:rPr>
              <a:t>CPU</a:t>
            </a:r>
            <a:r>
              <a:rPr lang="zh-CN" altLang="en-US"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1min, 5min, 15min</a:t>
            </a:r>
            <a:r>
              <a:rPr lang="zh-CN" altLang="en-US" sz="2000" dirty="0">
                <a:latin typeface="微软雅黑" panose="020B0503020204020204" pitchFamily="34" charset="-122"/>
                <a:ea typeface="微软雅黑" panose="020B0503020204020204" pitchFamily="34" charset="-122"/>
              </a:rPr>
              <a:t>内的按指数衰减的负载信息，能较为准确地反映</a:t>
            </a:r>
            <a:r>
              <a:rPr lang="en-US" altLang="zh-CN" sz="2000" dirty="0">
                <a:latin typeface="微软雅黑" panose="020B0503020204020204" pitchFamily="34" charset="-122"/>
                <a:ea typeface="微软雅黑" panose="020B0503020204020204" pitchFamily="34" charset="-122"/>
              </a:rPr>
              <a:t>CPU</a:t>
            </a:r>
            <a:r>
              <a:rPr lang="zh-CN" altLang="en-US" sz="2000" b="1" dirty="0">
                <a:latin typeface="微软雅黑" panose="020B0503020204020204" pitchFamily="34" charset="-122"/>
                <a:ea typeface="微软雅黑" panose="020B0503020204020204" pitchFamily="34" charset="-122"/>
              </a:rPr>
              <a:t>在一个时间段</a:t>
            </a:r>
            <a:r>
              <a:rPr lang="zh-CN" altLang="en-US" sz="2000" dirty="0">
                <a:latin typeface="微软雅黑" panose="020B0503020204020204" pitchFamily="34" charset="-122"/>
                <a:ea typeface="微软雅黑" panose="020B0503020204020204" pitchFamily="34" charset="-122"/>
              </a:rPr>
              <a:t>内的负载情况</a:t>
            </a:r>
            <a:endParaRPr lang="en-US" altLang="zh-CN" sz="2000" dirty="0">
              <a:latin typeface="微软雅黑" panose="020B0503020204020204" pitchFamily="34" charset="-122"/>
              <a:ea typeface="微软雅黑" panose="020B0503020204020204" pitchFamily="34" charset="-122"/>
            </a:endParaRPr>
          </a:p>
          <a:p>
            <a:pPr marL="342900" indent="-342900">
              <a:lnSpc>
                <a:spcPct val="125000"/>
              </a:lnSpc>
              <a:buFont typeface="Wingdings" panose="05000000000000000000" pitchFamily="2" charset="2"/>
              <a:buChar char="Ø"/>
            </a:pPr>
            <a:r>
              <a:rPr lang="en-US" altLang="zh-CN" sz="2000" b="1" dirty="0">
                <a:latin typeface="微软雅黑" panose="020B0503020204020204" pitchFamily="34" charset="-122"/>
                <a:ea typeface="微软雅黑" panose="020B0503020204020204" pitchFamily="34" charset="-122"/>
              </a:rPr>
              <a:t>5. perf</a:t>
            </a:r>
          </a:p>
          <a:p>
            <a:pPr>
              <a:lnSpc>
                <a:spcPct val="125000"/>
              </a:lnSpc>
            </a:pPr>
            <a:r>
              <a:rPr lang="en-US" altLang="zh-CN" sz="2000" dirty="0">
                <a:latin typeface="微软雅黑" panose="020B0503020204020204" pitchFamily="34" charset="-122"/>
                <a:ea typeface="微软雅黑" panose="020B0503020204020204" pitchFamily="34" charset="-122"/>
              </a:rPr>
              <a:t>perf</a:t>
            </a:r>
            <a:r>
              <a:rPr lang="zh-CN" altLang="en-US" sz="2000" dirty="0">
                <a:latin typeface="微软雅黑" panose="020B0503020204020204" pitchFamily="34" charset="-122"/>
                <a:ea typeface="微软雅黑" panose="020B0503020204020204" pitchFamily="34" charset="-122"/>
              </a:rPr>
              <a:t>是一个基于内核的子系统，它提供一个性能分析框架，比如硬件</a:t>
            </a:r>
            <a:r>
              <a:rPr lang="en-US" altLang="zh-CN" sz="2000" dirty="0">
                <a:latin typeface="微软雅黑" panose="020B0503020204020204" pitchFamily="34" charset="-122"/>
                <a:ea typeface="微软雅黑" panose="020B0503020204020204" pitchFamily="34" charset="-122"/>
              </a:rPr>
              <a:t>(PMU)</a:t>
            </a:r>
            <a:r>
              <a:rPr lang="zh-CN" altLang="en-US" sz="2000" dirty="0">
                <a:latin typeface="微软雅黑" panose="020B0503020204020204" pitchFamily="34" charset="-122"/>
                <a:ea typeface="微软雅黑" panose="020B0503020204020204" pitchFamily="34" charset="-122"/>
              </a:rPr>
              <a:t>功能和软件（软件计数器、</a:t>
            </a:r>
            <a:r>
              <a:rPr lang="en-US" altLang="zh-CN" sz="2000" dirty="0" err="1">
                <a:latin typeface="微软雅黑" panose="020B0503020204020204" pitchFamily="34" charset="-122"/>
                <a:ea typeface="微软雅黑" panose="020B0503020204020204" pitchFamily="34" charset="-122"/>
              </a:rPr>
              <a:t>tracepoint</a:t>
            </a:r>
            <a:r>
              <a:rPr lang="zh-CN" altLang="en-US" sz="2000" dirty="0">
                <a:latin typeface="微软雅黑" panose="020B0503020204020204" pitchFamily="34" charset="-122"/>
                <a:ea typeface="微软雅黑" panose="020B0503020204020204" pitchFamily="34" charset="-122"/>
              </a:rPr>
              <a:t>）功能，可以支持函数级别的采样和分析。</a:t>
            </a:r>
            <a:endParaRPr lang="en-US" altLang="zh-CN" sz="2000" dirty="0">
              <a:latin typeface="微软雅黑" panose="020B0503020204020204" pitchFamily="34" charset="-122"/>
              <a:ea typeface="微软雅黑" panose="020B0503020204020204" pitchFamily="34" charset="-122"/>
            </a:endParaRPr>
          </a:p>
          <a:p>
            <a:pPr>
              <a:lnSpc>
                <a:spcPct val="125000"/>
              </a:lnSpc>
            </a:pPr>
            <a:r>
              <a:rPr lang="zh-CN" altLang="en-US" sz="2000" dirty="0">
                <a:latin typeface="微软雅黑" panose="020B0503020204020204" pitchFamily="34" charset="-122"/>
                <a:ea typeface="微软雅黑" panose="020B0503020204020204" pitchFamily="34" charset="-122"/>
              </a:rPr>
              <a:t>缺点：采集的数据是内核的全量数据，不能进行有效的过滤，灵活度不足</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3830890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CC中期汇报模板" id="{49626831-3196-C345-ADE6-09431FE83722}" vid="{30A261D2-FAF5-DD42-AA34-B3AB4ADAA4AF}"/>
    </a:ext>
  </a:extLst>
</a:theme>
</file>

<file path=ppt/theme/theme2.xml><?xml version="1.0" encoding="utf-8"?>
<a:theme xmlns:a="http://schemas.openxmlformats.org/drawingml/2006/main" name="2_Office 主题​​">
  <a:themeElements>
    <a:clrScheme name="Office">
      <a:dk1>
        <a:srgbClr val="000000"/>
      </a:dk1>
      <a:lt1>
        <a:srgbClr val="FFFFFF"/>
      </a:lt1>
      <a:dk2>
        <a:srgbClr val="44546A"/>
      </a:dk2>
      <a:lt2>
        <a:srgbClr val="E7E6E6"/>
      </a:lt2>
      <a:accent1>
        <a:srgbClr val="2D59C6"/>
      </a:accent1>
      <a:accent2>
        <a:srgbClr val="ED7D31"/>
      </a:accent2>
      <a:accent3>
        <a:srgbClr val="A5A5A5"/>
      </a:accent3>
      <a:accent4>
        <a:srgbClr val="FFC000"/>
      </a:accent4>
      <a:accent5>
        <a:srgbClr val="5B9BD5"/>
      </a:accent5>
      <a:accent6>
        <a:srgbClr val="70AD47"/>
      </a:accent6>
      <a:hlink>
        <a:srgbClr val="2D59C6"/>
      </a:hlink>
      <a:folHlink>
        <a:srgbClr val="BFBFBF"/>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LCC中期汇报模板" id="{49626831-3196-C345-ADE6-09431FE83722}" vid="{F9647E7C-7E9C-1F46-BE57-1C57F11E582E}"/>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2238</TotalTime>
  <Words>3524</Words>
  <Application>Microsoft Office PowerPoint</Application>
  <PresentationFormat>宽屏</PresentationFormat>
  <Paragraphs>368</Paragraphs>
  <Slides>27</Slides>
  <Notes>27</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27</vt:i4>
      </vt:variant>
    </vt:vector>
  </HeadingPairs>
  <TitlesOfParts>
    <vt:vector size="42" baseType="lpstr">
      <vt:lpstr>Alibaba PuHuiTi 2.0 95 ExtraBol</vt:lpstr>
      <vt:lpstr>Wingdings</vt:lpstr>
      <vt:lpstr>Alibaba PuHuiTi 2.0 65 Medium</vt:lpstr>
      <vt:lpstr>微软雅黑</vt:lpstr>
      <vt:lpstr>Microsoft YaHei Light</vt:lpstr>
      <vt:lpstr>等线</vt:lpstr>
      <vt:lpstr>Consolas</vt:lpstr>
      <vt:lpstr>Arial</vt:lpstr>
      <vt:lpstr>微软雅黑</vt:lpstr>
      <vt:lpstr>Source Han Sans CN Bold</vt:lpstr>
      <vt:lpstr>等线 Light</vt:lpstr>
      <vt:lpstr>Gilroy-Bold</vt:lpstr>
      <vt:lpstr>黑体</vt:lpstr>
      <vt:lpstr>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T175785</dc:creator>
  <cp:lastModifiedBy>张 仁鹏</cp:lastModifiedBy>
  <cp:revision>26</cp:revision>
  <dcterms:created xsi:type="dcterms:W3CDTF">2022-07-02T20:34:43Z</dcterms:created>
  <dcterms:modified xsi:type="dcterms:W3CDTF">2022-09-03T11:44:27Z</dcterms:modified>
</cp:coreProperties>
</file>